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  <p:sldMasterId id="2147483690" r:id="rId2"/>
    <p:sldMasterId id="2147483698" r:id="rId3"/>
  </p:sldMasterIdLst>
  <p:notesMasterIdLst>
    <p:notesMasterId r:id="rId16"/>
  </p:notesMasterIdLst>
  <p:handoutMasterIdLst>
    <p:handoutMasterId r:id="rId17"/>
  </p:handoutMasterIdLst>
  <p:sldIdLst>
    <p:sldId id="257" r:id="rId4"/>
    <p:sldId id="268" r:id="rId5"/>
    <p:sldId id="279" r:id="rId6"/>
    <p:sldId id="379" r:id="rId7"/>
    <p:sldId id="282" r:id="rId8"/>
    <p:sldId id="283" r:id="rId9"/>
    <p:sldId id="371" r:id="rId10"/>
    <p:sldId id="277" r:id="rId11"/>
    <p:sldId id="378" r:id="rId12"/>
    <p:sldId id="377" r:id="rId13"/>
    <p:sldId id="278" r:id="rId14"/>
    <p:sldId id="273" r:id="rId15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990099"/>
    <a:srgbClr val="FFCC66"/>
    <a:srgbClr val="66FF66"/>
    <a:srgbClr val="0033CC"/>
    <a:srgbClr val="FFFFFF"/>
    <a:srgbClr val="CCFFCC"/>
    <a:srgbClr val="FF66FF"/>
    <a:srgbClr val="CCFF3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06" autoAdjust="0"/>
    <p:restoredTop sz="91711" autoAdjust="0"/>
  </p:normalViewPr>
  <p:slideViewPr>
    <p:cSldViewPr snapToGrid="0" snapToObjects="1">
      <p:cViewPr varScale="1">
        <p:scale>
          <a:sx n="74" d="100"/>
          <a:sy n="74" d="100"/>
        </p:scale>
        <p:origin x="4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1" d="100"/>
          <a:sy n="51" d="100"/>
        </p:scale>
        <p:origin x="289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ustomXml" Target="../customXml/item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ustomXml" Target="../customXml/item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A27F9F-616E-47D5-A8D6-97742897F338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8FD8C-D0AF-41B6-8809-4A56A19BCF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193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331788"/>
            <a:ext cx="65786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393845" y="4221810"/>
            <a:ext cx="6009984" cy="5369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610234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>
            <a:spLocks noGrp="1"/>
          </p:cNvSpPr>
          <p:nvPr>
            <p:ph type="sldNum" idx="12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50" rIns="94750" bIns="4735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200"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" name="Google Shape;55;p1:notes"/>
          <p:cNvSpPr txBox="1">
            <a:spLocks noGrp="1"/>
          </p:cNvSpPr>
          <p:nvPr>
            <p:ph type="body" idx="1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750" tIns="47350" rIns="94750" bIns="473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/>
              <a:t>version longue (slide par application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5125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9538" y="333375"/>
            <a:ext cx="6578600" cy="370046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399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>
            <a:spLocks noGrp="1"/>
          </p:cNvSpPr>
          <p:nvPr>
            <p:ph type="body" idx="1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91550" rIns="91550" bIns="91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rPr lang="fr-FR"/>
              <a:t>Pillar 2 “KILL the DEAD WEIGHT”</a:t>
            </a:r>
            <a:endParaRPr/>
          </a:p>
        </p:txBody>
      </p:sp>
      <p:sp>
        <p:nvSpPr>
          <p:cNvPr id="181" name="Google Shape;1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4248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>
            <a:spLocks noGrp="1"/>
          </p:cNvSpPr>
          <p:nvPr>
            <p:ph type="body" idx="1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91550" rIns="91550" bIns="91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rPr lang="fr-FR"/>
              <a:t>Pillar 2 “KILL the DEAD WEIGHT”</a:t>
            </a:r>
            <a:endParaRPr/>
          </a:p>
        </p:txBody>
      </p:sp>
      <p:sp>
        <p:nvSpPr>
          <p:cNvPr id="181" name="Google Shape;1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5199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f55c5682f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g1f55c5682fc_0_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fr-FR"/>
              <a:t>Positionné ds  custom design dans environnement contraint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fr-FR"/>
              <a:t>It meets the more electric needs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fr-FR"/>
              <a:t>Face to Face R&amp;D des le depart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fr-FR"/>
              <a:t>Non obsolescence policy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fr-FR"/>
              <a:t>Obsolescence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fr-FR"/>
              <a:t>early stage , early beginning of the project put R&amp;D in contact</a:t>
            </a:r>
            <a:endParaRPr/>
          </a:p>
        </p:txBody>
      </p:sp>
      <p:sp>
        <p:nvSpPr>
          <p:cNvPr id="302" name="Google Shape;302;g1f55c5682fc_0_0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fr-F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7509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8:notes"/>
          <p:cNvSpPr txBox="1">
            <a:spLocks noGrp="1"/>
          </p:cNvSpPr>
          <p:nvPr>
            <p:ph type="body" idx="1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91550" rIns="91550" bIns="91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8" name="Google Shape;4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3326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9538" y="333375"/>
            <a:ext cx="6578600" cy="370046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412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9538" y="333375"/>
            <a:ext cx="6578600" cy="370046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9363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f55c5682f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g1f55c5682fc_0_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fr-FR"/>
              <a:t>Positionné ds  custom design dans environnement contraint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fr-FR"/>
              <a:t>It meets the more electric needs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fr-FR"/>
              <a:t>Face to Face R&amp;D des le depart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fr-FR"/>
              <a:t>Non obsolescence policy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fr-FR"/>
              <a:t>Obsolescence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fr-FR"/>
              <a:t>early stage , early beginning of the project put R&amp;D in contact</a:t>
            </a:r>
            <a:endParaRPr/>
          </a:p>
        </p:txBody>
      </p:sp>
      <p:sp>
        <p:nvSpPr>
          <p:cNvPr id="302" name="Google Shape;302;g1f55c5682fc_0_0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2999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9538" y="333375"/>
            <a:ext cx="6578600" cy="370046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781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7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ction / 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ce réservé du texte 14"/>
          <p:cNvSpPr>
            <a:spLocks noGrp="1"/>
          </p:cNvSpPr>
          <p:nvPr>
            <p:ph type="body" sz="quarter" idx="10"/>
          </p:nvPr>
        </p:nvSpPr>
        <p:spPr>
          <a:xfrm>
            <a:off x="5947954" y="1883880"/>
            <a:ext cx="5586564" cy="287500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7437" y="255726"/>
            <a:ext cx="629899" cy="60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60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ction produits / Section Title produ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ce réservé du texte 14"/>
          <p:cNvSpPr>
            <a:spLocks noGrp="1"/>
          </p:cNvSpPr>
          <p:nvPr>
            <p:ph type="body" sz="quarter" idx="10"/>
          </p:nvPr>
        </p:nvSpPr>
        <p:spPr>
          <a:xfrm>
            <a:off x="5947954" y="1883880"/>
            <a:ext cx="5586564" cy="287500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3933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ction 2 / Section Title 2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14"/>
          <p:cNvSpPr>
            <a:spLocks noGrp="1"/>
          </p:cNvSpPr>
          <p:nvPr>
            <p:ph type="body" sz="quarter" idx="10"/>
          </p:nvPr>
        </p:nvSpPr>
        <p:spPr>
          <a:xfrm>
            <a:off x="4588475" y="2084173"/>
            <a:ext cx="6946043" cy="287500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200">
                <a:solidFill>
                  <a:srgbClr val="36516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Google Shape;33;p55"/>
          <p:cNvSpPr/>
          <p:nvPr userDrawn="1"/>
        </p:nvSpPr>
        <p:spPr>
          <a:xfrm rot="5400000">
            <a:off x="-480416" y="480421"/>
            <a:ext cx="5458691" cy="4497858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Rectangle 4"/>
          <p:cNvSpPr/>
          <p:nvPr userDrawn="1"/>
        </p:nvSpPr>
        <p:spPr>
          <a:xfrm rot="10800000" flipV="1">
            <a:off x="-1665371" y="5315379"/>
            <a:ext cx="1656825" cy="1612441"/>
          </a:xfrm>
          <a:custGeom>
            <a:avLst/>
            <a:gdLst>
              <a:gd name="connsiteX0" fmla="*/ 0 w 1428568"/>
              <a:gd name="connsiteY0" fmla="*/ 0 h 6858001"/>
              <a:gd name="connsiteX1" fmla="*/ 1428568 w 1428568"/>
              <a:gd name="connsiteY1" fmla="*/ 0 h 6858001"/>
              <a:gd name="connsiteX2" fmla="*/ 1428568 w 1428568"/>
              <a:gd name="connsiteY2" fmla="*/ 6858001 h 6858001"/>
              <a:gd name="connsiteX3" fmla="*/ 0 w 1428568"/>
              <a:gd name="connsiteY3" fmla="*/ 6858001 h 6858001"/>
              <a:gd name="connsiteX4" fmla="*/ 0 w 1428568"/>
              <a:gd name="connsiteY4" fmla="*/ 0 h 6858001"/>
              <a:gd name="connsiteX0" fmla="*/ 0 w 4233912"/>
              <a:gd name="connsiteY0" fmla="*/ 0 h 6858001"/>
              <a:gd name="connsiteX1" fmla="*/ 1428568 w 4233912"/>
              <a:gd name="connsiteY1" fmla="*/ 0 h 6858001"/>
              <a:gd name="connsiteX2" fmla="*/ 4233912 w 4233912"/>
              <a:gd name="connsiteY2" fmla="*/ 6849123 h 6858001"/>
              <a:gd name="connsiteX3" fmla="*/ 0 w 4233912"/>
              <a:gd name="connsiteY3" fmla="*/ 6858001 h 6858001"/>
              <a:gd name="connsiteX4" fmla="*/ 0 w 4233912"/>
              <a:gd name="connsiteY4" fmla="*/ 0 h 6858001"/>
              <a:gd name="connsiteX0" fmla="*/ 0 w 4233912"/>
              <a:gd name="connsiteY0" fmla="*/ 0 h 6849123"/>
              <a:gd name="connsiteX1" fmla="*/ 1428568 w 4233912"/>
              <a:gd name="connsiteY1" fmla="*/ 0 h 6849123"/>
              <a:gd name="connsiteX2" fmla="*/ 4233912 w 4233912"/>
              <a:gd name="connsiteY2" fmla="*/ 6849123 h 6849123"/>
              <a:gd name="connsiteX3" fmla="*/ 2956264 w 4233912"/>
              <a:gd name="connsiteY3" fmla="*/ 6840245 h 6849123"/>
              <a:gd name="connsiteX4" fmla="*/ 0 w 4233912"/>
              <a:gd name="connsiteY4" fmla="*/ 0 h 6849123"/>
              <a:gd name="connsiteX0" fmla="*/ 0 w 4153902"/>
              <a:gd name="connsiteY0" fmla="*/ 0 h 6864363"/>
              <a:gd name="connsiteX1" fmla="*/ 1428568 w 4153902"/>
              <a:gd name="connsiteY1" fmla="*/ 0 h 6864363"/>
              <a:gd name="connsiteX2" fmla="*/ 4153902 w 4153902"/>
              <a:gd name="connsiteY2" fmla="*/ 6864363 h 6864363"/>
              <a:gd name="connsiteX3" fmla="*/ 2956264 w 4153902"/>
              <a:gd name="connsiteY3" fmla="*/ 6840245 h 6864363"/>
              <a:gd name="connsiteX4" fmla="*/ 0 w 4153902"/>
              <a:gd name="connsiteY4" fmla="*/ 0 h 686436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956264 w 4252962"/>
              <a:gd name="connsiteY3" fmla="*/ 684024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3207724 w 4252962"/>
              <a:gd name="connsiteY3" fmla="*/ 685167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285568 w 4252962"/>
              <a:gd name="connsiteY1" fmla="*/ 1524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6131292"/>
              <a:gd name="connsiteY0" fmla="*/ 34290 h 6845313"/>
              <a:gd name="connsiteX1" fmla="*/ 2163898 w 6131292"/>
              <a:gd name="connsiteY1" fmla="*/ 0 h 6845313"/>
              <a:gd name="connsiteX2" fmla="*/ 6131292 w 6131292"/>
              <a:gd name="connsiteY2" fmla="*/ 6845313 h 6845313"/>
              <a:gd name="connsiteX3" fmla="*/ 4697434 w 6131292"/>
              <a:gd name="connsiteY3" fmla="*/ 6844055 h 6845313"/>
              <a:gd name="connsiteX4" fmla="*/ 0 w 6131292"/>
              <a:gd name="connsiteY4" fmla="*/ 34290 h 6845313"/>
              <a:gd name="connsiteX0" fmla="*/ 0 w 6131292"/>
              <a:gd name="connsiteY0" fmla="*/ 53340 h 6864363"/>
              <a:gd name="connsiteX1" fmla="*/ 510358 w 6131292"/>
              <a:gd name="connsiteY1" fmla="*/ 0 h 6864363"/>
              <a:gd name="connsiteX2" fmla="*/ 6131292 w 6131292"/>
              <a:gd name="connsiteY2" fmla="*/ 6864363 h 6864363"/>
              <a:gd name="connsiteX3" fmla="*/ 4697434 w 6131292"/>
              <a:gd name="connsiteY3" fmla="*/ 6863105 h 6864363"/>
              <a:gd name="connsiteX4" fmla="*/ 0 w 6131292"/>
              <a:gd name="connsiteY4" fmla="*/ 53340 h 6864363"/>
              <a:gd name="connsiteX0" fmla="*/ 0 w 7053312"/>
              <a:gd name="connsiteY0" fmla="*/ 0 h 6864363"/>
              <a:gd name="connsiteX1" fmla="*/ 1432378 w 7053312"/>
              <a:gd name="connsiteY1" fmla="*/ 0 h 6864363"/>
              <a:gd name="connsiteX2" fmla="*/ 7053312 w 7053312"/>
              <a:gd name="connsiteY2" fmla="*/ 6864363 h 6864363"/>
              <a:gd name="connsiteX3" fmla="*/ 5619454 w 7053312"/>
              <a:gd name="connsiteY3" fmla="*/ 6863105 h 6864363"/>
              <a:gd name="connsiteX4" fmla="*/ 0 w 7053312"/>
              <a:gd name="connsiteY4" fmla="*/ 0 h 6864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3312" h="6864363">
                <a:moveTo>
                  <a:pt x="0" y="0"/>
                </a:moveTo>
                <a:lnTo>
                  <a:pt x="1432378" y="0"/>
                </a:lnTo>
                <a:lnTo>
                  <a:pt x="7053312" y="6864363"/>
                </a:lnTo>
                <a:lnTo>
                  <a:pt x="5619454" y="6863105"/>
                </a:lnTo>
                <a:lnTo>
                  <a:pt x="0" y="0"/>
                </a:lnTo>
                <a:close/>
              </a:path>
            </a:pathLst>
          </a:custGeom>
          <a:solidFill>
            <a:srgbClr val="F5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4"/>
          <p:cNvSpPr/>
          <p:nvPr userDrawn="1"/>
        </p:nvSpPr>
        <p:spPr>
          <a:xfrm rot="10800000" flipV="1">
            <a:off x="3251938" y="4"/>
            <a:ext cx="1656825" cy="1612441"/>
          </a:xfrm>
          <a:custGeom>
            <a:avLst/>
            <a:gdLst>
              <a:gd name="connsiteX0" fmla="*/ 0 w 1428568"/>
              <a:gd name="connsiteY0" fmla="*/ 0 h 6858001"/>
              <a:gd name="connsiteX1" fmla="*/ 1428568 w 1428568"/>
              <a:gd name="connsiteY1" fmla="*/ 0 h 6858001"/>
              <a:gd name="connsiteX2" fmla="*/ 1428568 w 1428568"/>
              <a:gd name="connsiteY2" fmla="*/ 6858001 h 6858001"/>
              <a:gd name="connsiteX3" fmla="*/ 0 w 1428568"/>
              <a:gd name="connsiteY3" fmla="*/ 6858001 h 6858001"/>
              <a:gd name="connsiteX4" fmla="*/ 0 w 1428568"/>
              <a:gd name="connsiteY4" fmla="*/ 0 h 6858001"/>
              <a:gd name="connsiteX0" fmla="*/ 0 w 4233912"/>
              <a:gd name="connsiteY0" fmla="*/ 0 h 6858001"/>
              <a:gd name="connsiteX1" fmla="*/ 1428568 w 4233912"/>
              <a:gd name="connsiteY1" fmla="*/ 0 h 6858001"/>
              <a:gd name="connsiteX2" fmla="*/ 4233912 w 4233912"/>
              <a:gd name="connsiteY2" fmla="*/ 6849123 h 6858001"/>
              <a:gd name="connsiteX3" fmla="*/ 0 w 4233912"/>
              <a:gd name="connsiteY3" fmla="*/ 6858001 h 6858001"/>
              <a:gd name="connsiteX4" fmla="*/ 0 w 4233912"/>
              <a:gd name="connsiteY4" fmla="*/ 0 h 6858001"/>
              <a:gd name="connsiteX0" fmla="*/ 0 w 4233912"/>
              <a:gd name="connsiteY0" fmla="*/ 0 h 6849123"/>
              <a:gd name="connsiteX1" fmla="*/ 1428568 w 4233912"/>
              <a:gd name="connsiteY1" fmla="*/ 0 h 6849123"/>
              <a:gd name="connsiteX2" fmla="*/ 4233912 w 4233912"/>
              <a:gd name="connsiteY2" fmla="*/ 6849123 h 6849123"/>
              <a:gd name="connsiteX3" fmla="*/ 2956264 w 4233912"/>
              <a:gd name="connsiteY3" fmla="*/ 6840245 h 6849123"/>
              <a:gd name="connsiteX4" fmla="*/ 0 w 4233912"/>
              <a:gd name="connsiteY4" fmla="*/ 0 h 6849123"/>
              <a:gd name="connsiteX0" fmla="*/ 0 w 4153902"/>
              <a:gd name="connsiteY0" fmla="*/ 0 h 6864363"/>
              <a:gd name="connsiteX1" fmla="*/ 1428568 w 4153902"/>
              <a:gd name="connsiteY1" fmla="*/ 0 h 6864363"/>
              <a:gd name="connsiteX2" fmla="*/ 4153902 w 4153902"/>
              <a:gd name="connsiteY2" fmla="*/ 6864363 h 6864363"/>
              <a:gd name="connsiteX3" fmla="*/ 2956264 w 4153902"/>
              <a:gd name="connsiteY3" fmla="*/ 6840245 h 6864363"/>
              <a:gd name="connsiteX4" fmla="*/ 0 w 4153902"/>
              <a:gd name="connsiteY4" fmla="*/ 0 h 686436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956264 w 4252962"/>
              <a:gd name="connsiteY3" fmla="*/ 684024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3207724 w 4252962"/>
              <a:gd name="connsiteY3" fmla="*/ 685167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285568 w 4252962"/>
              <a:gd name="connsiteY1" fmla="*/ 1524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6131292"/>
              <a:gd name="connsiteY0" fmla="*/ 34290 h 6845313"/>
              <a:gd name="connsiteX1" fmla="*/ 2163898 w 6131292"/>
              <a:gd name="connsiteY1" fmla="*/ 0 h 6845313"/>
              <a:gd name="connsiteX2" fmla="*/ 6131292 w 6131292"/>
              <a:gd name="connsiteY2" fmla="*/ 6845313 h 6845313"/>
              <a:gd name="connsiteX3" fmla="*/ 4697434 w 6131292"/>
              <a:gd name="connsiteY3" fmla="*/ 6844055 h 6845313"/>
              <a:gd name="connsiteX4" fmla="*/ 0 w 6131292"/>
              <a:gd name="connsiteY4" fmla="*/ 34290 h 6845313"/>
              <a:gd name="connsiteX0" fmla="*/ 0 w 6131292"/>
              <a:gd name="connsiteY0" fmla="*/ 53340 h 6864363"/>
              <a:gd name="connsiteX1" fmla="*/ 510358 w 6131292"/>
              <a:gd name="connsiteY1" fmla="*/ 0 h 6864363"/>
              <a:gd name="connsiteX2" fmla="*/ 6131292 w 6131292"/>
              <a:gd name="connsiteY2" fmla="*/ 6864363 h 6864363"/>
              <a:gd name="connsiteX3" fmla="*/ 4697434 w 6131292"/>
              <a:gd name="connsiteY3" fmla="*/ 6863105 h 6864363"/>
              <a:gd name="connsiteX4" fmla="*/ 0 w 6131292"/>
              <a:gd name="connsiteY4" fmla="*/ 53340 h 6864363"/>
              <a:gd name="connsiteX0" fmla="*/ 0 w 7053312"/>
              <a:gd name="connsiteY0" fmla="*/ 0 h 6864363"/>
              <a:gd name="connsiteX1" fmla="*/ 1432378 w 7053312"/>
              <a:gd name="connsiteY1" fmla="*/ 0 h 6864363"/>
              <a:gd name="connsiteX2" fmla="*/ 7053312 w 7053312"/>
              <a:gd name="connsiteY2" fmla="*/ 6864363 h 6864363"/>
              <a:gd name="connsiteX3" fmla="*/ 5619454 w 7053312"/>
              <a:gd name="connsiteY3" fmla="*/ 6863105 h 6864363"/>
              <a:gd name="connsiteX4" fmla="*/ 0 w 7053312"/>
              <a:gd name="connsiteY4" fmla="*/ 0 h 6864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3312" h="6864363">
                <a:moveTo>
                  <a:pt x="0" y="0"/>
                </a:moveTo>
                <a:lnTo>
                  <a:pt x="1432378" y="0"/>
                </a:lnTo>
                <a:lnTo>
                  <a:pt x="7053312" y="6864363"/>
                </a:lnTo>
                <a:lnTo>
                  <a:pt x="5619454" y="6863105"/>
                </a:lnTo>
                <a:lnTo>
                  <a:pt x="0" y="0"/>
                </a:lnTo>
                <a:close/>
              </a:path>
            </a:pathLst>
          </a:custGeom>
          <a:solidFill>
            <a:srgbClr val="3651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4"/>
          <p:cNvSpPr/>
          <p:nvPr userDrawn="1"/>
        </p:nvSpPr>
        <p:spPr>
          <a:xfrm rot="10800000" flipV="1">
            <a:off x="4587500" y="-668982"/>
            <a:ext cx="1656825" cy="1612441"/>
          </a:xfrm>
          <a:custGeom>
            <a:avLst/>
            <a:gdLst>
              <a:gd name="connsiteX0" fmla="*/ 0 w 1428568"/>
              <a:gd name="connsiteY0" fmla="*/ 0 h 6858001"/>
              <a:gd name="connsiteX1" fmla="*/ 1428568 w 1428568"/>
              <a:gd name="connsiteY1" fmla="*/ 0 h 6858001"/>
              <a:gd name="connsiteX2" fmla="*/ 1428568 w 1428568"/>
              <a:gd name="connsiteY2" fmla="*/ 6858001 h 6858001"/>
              <a:gd name="connsiteX3" fmla="*/ 0 w 1428568"/>
              <a:gd name="connsiteY3" fmla="*/ 6858001 h 6858001"/>
              <a:gd name="connsiteX4" fmla="*/ 0 w 1428568"/>
              <a:gd name="connsiteY4" fmla="*/ 0 h 6858001"/>
              <a:gd name="connsiteX0" fmla="*/ 0 w 4233912"/>
              <a:gd name="connsiteY0" fmla="*/ 0 h 6858001"/>
              <a:gd name="connsiteX1" fmla="*/ 1428568 w 4233912"/>
              <a:gd name="connsiteY1" fmla="*/ 0 h 6858001"/>
              <a:gd name="connsiteX2" fmla="*/ 4233912 w 4233912"/>
              <a:gd name="connsiteY2" fmla="*/ 6849123 h 6858001"/>
              <a:gd name="connsiteX3" fmla="*/ 0 w 4233912"/>
              <a:gd name="connsiteY3" fmla="*/ 6858001 h 6858001"/>
              <a:gd name="connsiteX4" fmla="*/ 0 w 4233912"/>
              <a:gd name="connsiteY4" fmla="*/ 0 h 6858001"/>
              <a:gd name="connsiteX0" fmla="*/ 0 w 4233912"/>
              <a:gd name="connsiteY0" fmla="*/ 0 h 6849123"/>
              <a:gd name="connsiteX1" fmla="*/ 1428568 w 4233912"/>
              <a:gd name="connsiteY1" fmla="*/ 0 h 6849123"/>
              <a:gd name="connsiteX2" fmla="*/ 4233912 w 4233912"/>
              <a:gd name="connsiteY2" fmla="*/ 6849123 h 6849123"/>
              <a:gd name="connsiteX3" fmla="*/ 2956264 w 4233912"/>
              <a:gd name="connsiteY3" fmla="*/ 6840245 h 6849123"/>
              <a:gd name="connsiteX4" fmla="*/ 0 w 4233912"/>
              <a:gd name="connsiteY4" fmla="*/ 0 h 6849123"/>
              <a:gd name="connsiteX0" fmla="*/ 0 w 4153902"/>
              <a:gd name="connsiteY0" fmla="*/ 0 h 6864363"/>
              <a:gd name="connsiteX1" fmla="*/ 1428568 w 4153902"/>
              <a:gd name="connsiteY1" fmla="*/ 0 h 6864363"/>
              <a:gd name="connsiteX2" fmla="*/ 4153902 w 4153902"/>
              <a:gd name="connsiteY2" fmla="*/ 6864363 h 6864363"/>
              <a:gd name="connsiteX3" fmla="*/ 2956264 w 4153902"/>
              <a:gd name="connsiteY3" fmla="*/ 6840245 h 6864363"/>
              <a:gd name="connsiteX4" fmla="*/ 0 w 4153902"/>
              <a:gd name="connsiteY4" fmla="*/ 0 h 686436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956264 w 4252962"/>
              <a:gd name="connsiteY3" fmla="*/ 684024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3207724 w 4252962"/>
              <a:gd name="connsiteY3" fmla="*/ 685167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285568 w 4252962"/>
              <a:gd name="connsiteY1" fmla="*/ 1524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6131292"/>
              <a:gd name="connsiteY0" fmla="*/ 34290 h 6845313"/>
              <a:gd name="connsiteX1" fmla="*/ 2163898 w 6131292"/>
              <a:gd name="connsiteY1" fmla="*/ 0 h 6845313"/>
              <a:gd name="connsiteX2" fmla="*/ 6131292 w 6131292"/>
              <a:gd name="connsiteY2" fmla="*/ 6845313 h 6845313"/>
              <a:gd name="connsiteX3" fmla="*/ 4697434 w 6131292"/>
              <a:gd name="connsiteY3" fmla="*/ 6844055 h 6845313"/>
              <a:gd name="connsiteX4" fmla="*/ 0 w 6131292"/>
              <a:gd name="connsiteY4" fmla="*/ 34290 h 6845313"/>
              <a:gd name="connsiteX0" fmla="*/ 0 w 6131292"/>
              <a:gd name="connsiteY0" fmla="*/ 53340 h 6864363"/>
              <a:gd name="connsiteX1" fmla="*/ 510358 w 6131292"/>
              <a:gd name="connsiteY1" fmla="*/ 0 h 6864363"/>
              <a:gd name="connsiteX2" fmla="*/ 6131292 w 6131292"/>
              <a:gd name="connsiteY2" fmla="*/ 6864363 h 6864363"/>
              <a:gd name="connsiteX3" fmla="*/ 4697434 w 6131292"/>
              <a:gd name="connsiteY3" fmla="*/ 6863105 h 6864363"/>
              <a:gd name="connsiteX4" fmla="*/ 0 w 6131292"/>
              <a:gd name="connsiteY4" fmla="*/ 53340 h 6864363"/>
              <a:gd name="connsiteX0" fmla="*/ 0 w 7053312"/>
              <a:gd name="connsiteY0" fmla="*/ 0 h 6864363"/>
              <a:gd name="connsiteX1" fmla="*/ 1432378 w 7053312"/>
              <a:gd name="connsiteY1" fmla="*/ 0 h 6864363"/>
              <a:gd name="connsiteX2" fmla="*/ 7053312 w 7053312"/>
              <a:gd name="connsiteY2" fmla="*/ 6864363 h 6864363"/>
              <a:gd name="connsiteX3" fmla="*/ 5619454 w 7053312"/>
              <a:gd name="connsiteY3" fmla="*/ 6863105 h 6864363"/>
              <a:gd name="connsiteX4" fmla="*/ 0 w 7053312"/>
              <a:gd name="connsiteY4" fmla="*/ 0 h 6864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3312" h="6864363">
                <a:moveTo>
                  <a:pt x="0" y="0"/>
                </a:moveTo>
                <a:lnTo>
                  <a:pt x="1432378" y="0"/>
                </a:lnTo>
                <a:lnTo>
                  <a:pt x="7053312" y="6864363"/>
                </a:lnTo>
                <a:lnTo>
                  <a:pt x="5619454" y="6863105"/>
                </a:lnTo>
                <a:lnTo>
                  <a:pt x="0" y="0"/>
                </a:lnTo>
                <a:close/>
              </a:path>
            </a:pathLst>
          </a:custGeom>
          <a:solidFill>
            <a:srgbClr val="00A1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4"/>
          <p:cNvSpPr/>
          <p:nvPr userDrawn="1"/>
        </p:nvSpPr>
        <p:spPr>
          <a:xfrm rot="10800000" flipV="1">
            <a:off x="3919719" y="-334488"/>
            <a:ext cx="1656825" cy="1612441"/>
          </a:xfrm>
          <a:custGeom>
            <a:avLst/>
            <a:gdLst>
              <a:gd name="connsiteX0" fmla="*/ 0 w 1428568"/>
              <a:gd name="connsiteY0" fmla="*/ 0 h 6858001"/>
              <a:gd name="connsiteX1" fmla="*/ 1428568 w 1428568"/>
              <a:gd name="connsiteY1" fmla="*/ 0 h 6858001"/>
              <a:gd name="connsiteX2" fmla="*/ 1428568 w 1428568"/>
              <a:gd name="connsiteY2" fmla="*/ 6858001 h 6858001"/>
              <a:gd name="connsiteX3" fmla="*/ 0 w 1428568"/>
              <a:gd name="connsiteY3" fmla="*/ 6858001 h 6858001"/>
              <a:gd name="connsiteX4" fmla="*/ 0 w 1428568"/>
              <a:gd name="connsiteY4" fmla="*/ 0 h 6858001"/>
              <a:gd name="connsiteX0" fmla="*/ 0 w 4233912"/>
              <a:gd name="connsiteY0" fmla="*/ 0 h 6858001"/>
              <a:gd name="connsiteX1" fmla="*/ 1428568 w 4233912"/>
              <a:gd name="connsiteY1" fmla="*/ 0 h 6858001"/>
              <a:gd name="connsiteX2" fmla="*/ 4233912 w 4233912"/>
              <a:gd name="connsiteY2" fmla="*/ 6849123 h 6858001"/>
              <a:gd name="connsiteX3" fmla="*/ 0 w 4233912"/>
              <a:gd name="connsiteY3" fmla="*/ 6858001 h 6858001"/>
              <a:gd name="connsiteX4" fmla="*/ 0 w 4233912"/>
              <a:gd name="connsiteY4" fmla="*/ 0 h 6858001"/>
              <a:gd name="connsiteX0" fmla="*/ 0 w 4233912"/>
              <a:gd name="connsiteY0" fmla="*/ 0 h 6849123"/>
              <a:gd name="connsiteX1" fmla="*/ 1428568 w 4233912"/>
              <a:gd name="connsiteY1" fmla="*/ 0 h 6849123"/>
              <a:gd name="connsiteX2" fmla="*/ 4233912 w 4233912"/>
              <a:gd name="connsiteY2" fmla="*/ 6849123 h 6849123"/>
              <a:gd name="connsiteX3" fmla="*/ 2956264 w 4233912"/>
              <a:gd name="connsiteY3" fmla="*/ 6840245 h 6849123"/>
              <a:gd name="connsiteX4" fmla="*/ 0 w 4233912"/>
              <a:gd name="connsiteY4" fmla="*/ 0 h 6849123"/>
              <a:gd name="connsiteX0" fmla="*/ 0 w 4153902"/>
              <a:gd name="connsiteY0" fmla="*/ 0 h 6864363"/>
              <a:gd name="connsiteX1" fmla="*/ 1428568 w 4153902"/>
              <a:gd name="connsiteY1" fmla="*/ 0 h 6864363"/>
              <a:gd name="connsiteX2" fmla="*/ 4153902 w 4153902"/>
              <a:gd name="connsiteY2" fmla="*/ 6864363 h 6864363"/>
              <a:gd name="connsiteX3" fmla="*/ 2956264 w 4153902"/>
              <a:gd name="connsiteY3" fmla="*/ 6840245 h 6864363"/>
              <a:gd name="connsiteX4" fmla="*/ 0 w 4153902"/>
              <a:gd name="connsiteY4" fmla="*/ 0 h 686436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956264 w 4252962"/>
              <a:gd name="connsiteY3" fmla="*/ 684024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3207724 w 4252962"/>
              <a:gd name="connsiteY3" fmla="*/ 685167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1428568 w 4252962"/>
              <a:gd name="connsiteY1" fmla="*/ 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4252962"/>
              <a:gd name="connsiteY0" fmla="*/ 0 h 6860553"/>
              <a:gd name="connsiteX1" fmla="*/ 285568 w 4252962"/>
              <a:gd name="connsiteY1" fmla="*/ 15240 h 6860553"/>
              <a:gd name="connsiteX2" fmla="*/ 4252962 w 4252962"/>
              <a:gd name="connsiteY2" fmla="*/ 6860553 h 6860553"/>
              <a:gd name="connsiteX3" fmla="*/ 2819104 w 4252962"/>
              <a:gd name="connsiteY3" fmla="*/ 6859295 h 6860553"/>
              <a:gd name="connsiteX4" fmla="*/ 0 w 4252962"/>
              <a:gd name="connsiteY4" fmla="*/ 0 h 6860553"/>
              <a:gd name="connsiteX0" fmla="*/ 0 w 6131292"/>
              <a:gd name="connsiteY0" fmla="*/ 34290 h 6845313"/>
              <a:gd name="connsiteX1" fmla="*/ 2163898 w 6131292"/>
              <a:gd name="connsiteY1" fmla="*/ 0 h 6845313"/>
              <a:gd name="connsiteX2" fmla="*/ 6131292 w 6131292"/>
              <a:gd name="connsiteY2" fmla="*/ 6845313 h 6845313"/>
              <a:gd name="connsiteX3" fmla="*/ 4697434 w 6131292"/>
              <a:gd name="connsiteY3" fmla="*/ 6844055 h 6845313"/>
              <a:gd name="connsiteX4" fmla="*/ 0 w 6131292"/>
              <a:gd name="connsiteY4" fmla="*/ 34290 h 6845313"/>
              <a:gd name="connsiteX0" fmla="*/ 0 w 6131292"/>
              <a:gd name="connsiteY0" fmla="*/ 53340 h 6864363"/>
              <a:gd name="connsiteX1" fmla="*/ 510358 w 6131292"/>
              <a:gd name="connsiteY1" fmla="*/ 0 h 6864363"/>
              <a:gd name="connsiteX2" fmla="*/ 6131292 w 6131292"/>
              <a:gd name="connsiteY2" fmla="*/ 6864363 h 6864363"/>
              <a:gd name="connsiteX3" fmla="*/ 4697434 w 6131292"/>
              <a:gd name="connsiteY3" fmla="*/ 6863105 h 6864363"/>
              <a:gd name="connsiteX4" fmla="*/ 0 w 6131292"/>
              <a:gd name="connsiteY4" fmla="*/ 53340 h 6864363"/>
              <a:gd name="connsiteX0" fmla="*/ 0 w 7053312"/>
              <a:gd name="connsiteY0" fmla="*/ 0 h 6864363"/>
              <a:gd name="connsiteX1" fmla="*/ 1432378 w 7053312"/>
              <a:gd name="connsiteY1" fmla="*/ 0 h 6864363"/>
              <a:gd name="connsiteX2" fmla="*/ 7053312 w 7053312"/>
              <a:gd name="connsiteY2" fmla="*/ 6864363 h 6864363"/>
              <a:gd name="connsiteX3" fmla="*/ 5619454 w 7053312"/>
              <a:gd name="connsiteY3" fmla="*/ 6863105 h 6864363"/>
              <a:gd name="connsiteX4" fmla="*/ 0 w 7053312"/>
              <a:gd name="connsiteY4" fmla="*/ 0 h 6864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3312" h="6864363">
                <a:moveTo>
                  <a:pt x="0" y="0"/>
                </a:moveTo>
                <a:lnTo>
                  <a:pt x="1432378" y="0"/>
                </a:lnTo>
                <a:lnTo>
                  <a:pt x="7053312" y="6864363"/>
                </a:lnTo>
                <a:lnTo>
                  <a:pt x="5619454" y="6863105"/>
                </a:lnTo>
                <a:lnTo>
                  <a:pt x="0" y="0"/>
                </a:lnTo>
                <a:close/>
              </a:path>
            </a:pathLst>
          </a:custGeom>
          <a:solidFill>
            <a:srgbClr val="91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Google Shape;35;p55"/>
          <p:cNvSpPr/>
          <p:nvPr/>
        </p:nvSpPr>
        <p:spPr>
          <a:xfrm>
            <a:off x="537471" y="2468058"/>
            <a:ext cx="2538919" cy="253891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20" y="2615756"/>
            <a:ext cx="2249619" cy="224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172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11 -0.23518 L 4.58333E-6 -2.59259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1175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11 -0.23518 L 4.58333E-6 -2.59259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1175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11 -0.23518 L 4.58333E-6 -2.59259E-6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1175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911 -0.23518 L -2.08333E-7 -2.59259E-6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1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/>
          <p:cNvGrpSpPr/>
          <p:nvPr userDrawn="1"/>
        </p:nvGrpSpPr>
        <p:grpSpPr>
          <a:xfrm>
            <a:off x="8465" y="0"/>
            <a:ext cx="12183535" cy="811608"/>
            <a:chOff x="0" y="-7"/>
            <a:chExt cx="12183535" cy="811608"/>
          </a:xfrm>
        </p:grpSpPr>
        <p:sp>
          <p:nvSpPr>
            <p:cNvPr id="19" name="Rectangle 18"/>
            <p:cNvSpPr/>
            <p:nvPr userDrawn="1"/>
          </p:nvSpPr>
          <p:spPr>
            <a:xfrm>
              <a:off x="0" y="-7"/>
              <a:ext cx="9193427" cy="811608"/>
            </a:xfrm>
            <a:prstGeom prst="rect">
              <a:avLst/>
            </a:prstGeom>
            <a:solidFill>
              <a:srgbClr val="365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Google Shape;166;p7"/>
            <p:cNvSpPr/>
            <p:nvPr userDrawn="1"/>
          </p:nvSpPr>
          <p:spPr>
            <a:xfrm rot="10800000">
              <a:off x="9061449" y="-6"/>
              <a:ext cx="2982898" cy="811606"/>
            </a:xfrm>
            <a:custGeom>
              <a:avLst/>
              <a:gdLst>
                <a:gd name="connsiteX0" fmla="*/ 4953746 w 4953746"/>
                <a:gd name="connsiteY0" fmla="*/ 259228 h 259228"/>
                <a:gd name="connsiteX1" fmla="*/ 0 w 4953746"/>
                <a:gd name="connsiteY1" fmla="*/ 254647 h 259228"/>
                <a:gd name="connsiteX2" fmla="*/ 1014819 w 4953746"/>
                <a:gd name="connsiteY2" fmla="*/ 0 h 259228"/>
                <a:gd name="connsiteX3" fmla="*/ 4949171 w 4953746"/>
                <a:gd name="connsiteY3" fmla="*/ 2323 h 259228"/>
                <a:gd name="connsiteX4" fmla="*/ 4953746 w 4953746"/>
                <a:gd name="connsiteY4" fmla="*/ 259228 h 259228"/>
                <a:gd name="connsiteX0" fmla="*/ 4953746 w 4953746"/>
                <a:gd name="connsiteY0" fmla="*/ 254097 h 254647"/>
                <a:gd name="connsiteX1" fmla="*/ 0 w 4953746"/>
                <a:gd name="connsiteY1" fmla="*/ 254647 h 254647"/>
                <a:gd name="connsiteX2" fmla="*/ 1014819 w 4953746"/>
                <a:gd name="connsiteY2" fmla="*/ 0 h 254647"/>
                <a:gd name="connsiteX3" fmla="*/ 4949171 w 4953746"/>
                <a:gd name="connsiteY3" fmla="*/ 2323 h 254647"/>
                <a:gd name="connsiteX4" fmla="*/ 4953746 w 4953746"/>
                <a:gd name="connsiteY4" fmla="*/ 254097 h 254647"/>
                <a:gd name="connsiteX0" fmla="*/ 4953746 w 4953746"/>
                <a:gd name="connsiteY0" fmla="*/ 254097 h 254647"/>
                <a:gd name="connsiteX1" fmla="*/ 0 w 4953746"/>
                <a:gd name="connsiteY1" fmla="*/ 254647 h 254647"/>
                <a:gd name="connsiteX2" fmla="*/ 1014820 w 4953746"/>
                <a:gd name="connsiteY2" fmla="*/ 0 h 254647"/>
                <a:gd name="connsiteX3" fmla="*/ 4949171 w 4953746"/>
                <a:gd name="connsiteY3" fmla="*/ 2323 h 254647"/>
                <a:gd name="connsiteX4" fmla="*/ 4953746 w 4953746"/>
                <a:gd name="connsiteY4" fmla="*/ 254097 h 254647"/>
                <a:gd name="connsiteX0" fmla="*/ 4953746 w 4953746"/>
                <a:gd name="connsiteY0" fmla="*/ 252217 h 252767"/>
                <a:gd name="connsiteX1" fmla="*/ 0 w 4953746"/>
                <a:gd name="connsiteY1" fmla="*/ 252767 h 252767"/>
                <a:gd name="connsiteX2" fmla="*/ 1010273 w 4953746"/>
                <a:gd name="connsiteY2" fmla="*/ 0 h 252767"/>
                <a:gd name="connsiteX3" fmla="*/ 4949171 w 4953746"/>
                <a:gd name="connsiteY3" fmla="*/ 443 h 252767"/>
                <a:gd name="connsiteX4" fmla="*/ 4953746 w 4953746"/>
                <a:gd name="connsiteY4" fmla="*/ 252217 h 25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746" h="252767" extrusionOk="0">
                  <a:moveTo>
                    <a:pt x="4953746" y="252217"/>
                  </a:moveTo>
                  <a:lnTo>
                    <a:pt x="0" y="252767"/>
                  </a:lnTo>
                  <a:lnTo>
                    <a:pt x="1010273" y="0"/>
                  </a:lnTo>
                  <a:lnTo>
                    <a:pt x="4949171" y="443"/>
                  </a:lnTo>
                  <a:lnTo>
                    <a:pt x="4953746" y="252217"/>
                  </a:lnTo>
                  <a:close/>
                </a:path>
              </a:pathLst>
            </a:custGeom>
            <a:solidFill>
              <a:srgbClr val="365160"/>
            </a:solidFill>
            <a:ln>
              <a:noFill/>
            </a:ln>
          </p:spPr>
          <p:txBody>
            <a:bodyPr spcFirstLastPara="1" wrap="square" lIns="87750" tIns="43850" rIns="87750" bIns="43850" anchor="ctr" anchorCtr="0">
              <a:noAutofit/>
            </a:bodyPr>
            <a:lstStyle/>
            <a:p>
              <a:pPr marL="0" marR="0" lvl="0" indent="0" algn="r" rtl="0">
                <a:lnSpc>
                  <a:spcPct val="3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Parallélogramme 20"/>
            <p:cNvSpPr/>
            <p:nvPr userDrawn="1"/>
          </p:nvSpPr>
          <p:spPr>
            <a:xfrm>
              <a:off x="11506089" y="0"/>
              <a:ext cx="677446" cy="806334"/>
            </a:xfrm>
            <a:prstGeom prst="parallelogram">
              <a:avLst>
                <a:gd name="adj" fmla="val 87618"/>
              </a:avLst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919" y="1162051"/>
            <a:ext cx="11415571" cy="526685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sz="20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1800">
                <a:solidFill>
                  <a:schemeClr val="tx1"/>
                </a:solidFill>
              </a:defRPr>
            </a:lvl2pPr>
            <a:lvl3pPr>
              <a:buClr>
                <a:schemeClr val="accent5"/>
              </a:buClr>
              <a:defRPr sz="1600">
                <a:solidFill>
                  <a:schemeClr val="tx1"/>
                </a:solidFill>
              </a:defRPr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262919" y="6484200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C4ABA0E7-F791-B243-A3C6-64A4EE4EC331}" type="slidenum">
              <a:rPr lang="fr-FR" sz="1000" smtClean="0"/>
              <a:pPr/>
              <a:t>‹N°›</a:t>
            </a:fld>
            <a:endParaRPr lang="fr-FR" sz="1000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4140" y="6428908"/>
            <a:ext cx="986205" cy="255730"/>
          </a:xfrm>
          <a:prstGeom prst="rect">
            <a:avLst/>
          </a:prstGeom>
        </p:spPr>
      </p:pic>
      <p:cxnSp>
        <p:nvCxnSpPr>
          <p:cNvPr id="11" name="Connecteur droit 10"/>
          <p:cNvCxnSpPr/>
          <p:nvPr userDrawn="1"/>
        </p:nvCxnSpPr>
        <p:spPr>
          <a:xfrm>
            <a:off x="360000" y="6484200"/>
            <a:ext cx="11160000" cy="0"/>
          </a:xfrm>
          <a:prstGeom prst="line">
            <a:avLst/>
          </a:prstGeom>
          <a:ln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187" y="137124"/>
            <a:ext cx="11241813" cy="663459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en-US" sz="28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 defTabSz="685800"/>
            <a:r>
              <a:rPr lang="fr-FR" dirty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28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 userDrawn="1"/>
        </p:nvGrpSpPr>
        <p:grpSpPr>
          <a:xfrm>
            <a:off x="8465" y="-5274"/>
            <a:ext cx="12183535" cy="811608"/>
            <a:chOff x="0" y="-7"/>
            <a:chExt cx="12183535" cy="811608"/>
          </a:xfrm>
        </p:grpSpPr>
        <p:sp>
          <p:nvSpPr>
            <p:cNvPr id="16" name="Rectangle 15"/>
            <p:cNvSpPr/>
            <p:nvPr userDrawn="1"/>
          </p:nvSpPr>
          <p:spPr>
            <a:xfrm>
              <a:off x="0" y="-7"/>
              <a:ext cx="9193427" cy="811608"/>
            </a:xfrm>
            <a:prstGeom prst="rect">
              <a:avLst/>
            </a:prstGeom>
            <a:solidFill>
              <a:srgbClr val="3651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Google Shape;166;p7"/>
            <p:cNvSpPr/>
            <p:nvPr userDrawn="1"/>
          </p:nvSpPr>
          <p:spPr>
            <a:xfrm rot="10800000">
              <a:off x="9061449" y="-6"/>
              <a:ext cx="2982898" cy="811606"/>
            </a:xfrm>
            <a:custGeom>
              <a:avLst/>
              <a:gdLst>
                <a:gd name="connsiteX0" fmla="*/ 4953746 w 4953746"/>
                <a:gd name="connsiteY0" fmla="*/ 259228 h 259228"/>
                <a:gd name="connsiteX1" fmla="*/ 0 w 4953746"/>
                <a:gd name="connsiteY1" fmla="*/ 254647 h 259228"/>
                <a:gd name="connsiteX2" fmla="*/ 1014819 w 4953746"/>
                <a:gd name="connsiteY2" fmla="*/ 0 h 259228"/>
                <a:gd name="connsiteX3" fmla="*/ 4949171 w 4953746"/>
                <a:gd name="connsiteY3" fmla="*/ 2323 h 259228"/>
                <a:gd name="connsiteX4" fmla="*/ 4953746 w 4953746"/>
                <a:gd name="connsiteY4" fmla="*/ 259228 h 259228"/>
                <a:gd name="connsiteX0" fmla="*/ 4953746 w 4953746"/>
                <a:gd name="connsiteY0" fmla="*/ 254097 h 254647"/>
                <a:gd name="connsiteX1" fmla="*/ 0 w 4953746"/>
                <a:gd name="connsiteY1" fmla="*/ 254647 h 254647"/>
                <a:gd name="connsiteX2" fmla="*/ 1014819 w 4953746"/>
                <a:gd name="connsiteY2" fmla="*/ 0 h 254647"/>
                <a:gd name="connsiteX3" fmla="*/ 4949171 w 4953746"/>
                <a:gd name="connsiteY3" fmla="*/ 2323 h 254647"/>
                <a:gd name="connsiteX4" fmla="*/ 4953746 w 4953746"/>
                <a:gd name="connsiteY4" fmla="*/ 254097 h 254647"/>
                <a:gd name="connsiteX0" fmla="*/ 4953746 w 4953746"/>
                <a:gd name="connsiteY0" fmla="*/ 254097 h 254647"/>
                <a:gd name="connsiteX1" fmla="*/ 0 w 4953746"/>
                <a:gd name="connsiteY1" fmla="*/ 254647 h 254647"/>
                <a:gd name="connsiteX2" fmla="*/ 1014820 w 4953746"/>
                <a:gd name="connsiteY2" fmla="*/ 0 h 254647"/>
                <a:gd name="connsiteX3" fmla="*/ 4949171 w 4953746"/>
                <a:gd name="connsiteY3" fmla="*/ 2323 h 254647"/>
                <a:gd name="connsiteX4" fmla="*/ 4953746 w 4953746"/>
                <a:gd name="connsiteY4" fmla="*/ 254097 h 254647"/>
                <a:gd name="connsiteX0" fmla="*/ 4953746 w 4953746"/>
                <a:gd name="connsiteY0" fmla="*/ 252217 h 252767"/>
                <a:gd name="connsiteX1" fmla="*/ 0 w 4953746"/>
                <a:gd name="connsiteY1" fmla="*/ 252767 h 252767"/>
                <a:gd name="connsiteX2" fmla="*/ 1010273 w 4953746"/>
                <a:gd name="connsiteY2" fmla="*/ 0 h 252767"/>
                <a:gd name="connsiteX3" fmla="*/ 4949171 w 4953746"/>
                <a:gd name="connsiteY3" fmla="*/ 443 h 252767"/>
                <a:gd name="connsiteX4" fmla="*/ 4953746 w 4953746"/>
                <a:gd name="connsiteY4" fmla="*/ 252217 h 25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746" h="252767" extrusionOk="0">
                  <a:moveTo>
                    <a:pt x="4953746" y="252217"/>
                  </a:moveTo>
                  <a:lnTo>
                    <a:pt x="0" y="252767"/>
                  </a:lnTo>
                  <a:lnTo>
                    <a:pt x="1010273" y="0"/>
                  </a:lnTo>
                  <a:lnTo>
                    <a:pt x="4949171" y="443"/>
                  </a:lnTo>
                  <a:lnTo>
                    <a:pt x="4953746" y="252217"/>
                  </a:lnTo>
                  <a:close/>
                </a:path>
              </a:pathLst>
            </a:custGeom>
            <a:solidFill>
              <a:srgbClr val="365160"/>
            </a:solidFill>
            <a:ln>
              <a:noFill/>
            </a:ln>
          </p:spPr>
          <p:txBody>
            <a:bodyPr spcFirstLastPara="1" wrap="square" lIns="87750" tIns="43850" rIns="87750" bIns="43850" anchor="ctr" anchorCtr="0">
              <a:noAutofit/>
            </a:bodyPr>
            <a:lstStyle/>
            <a:p>
              <a:pPr marL="0" marR="0" lvl="0" indent="0" algn="r" rtl="0">
                <a:lnSpc>
                  <a:spcPct val="3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Parallélogramme 17"/>
            <p:cNvSpPr/>
            <p:nvPr userDrawn="1"/>
          </p:nvSpPr>
          <p:spPr>
            <a:xfrm>
              <a:off x="11506089" y="0"/>
              <a:ext cx="677446" cy="806334"/>
            </a:xfrm>
            <a:prstGeom prst="parallelogram">
              <a:avLst>
                <a:gd name="adj" fmla="val 87618"/>
              </a:avLst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9" name="Connecteur droit 8"/>
          <p:cNvCxnSpPr/>
          <p:nvPr userDrawn="1"/>
        </p:nvCxnSpPr>
        <p:spPr>
          <a:xfrm>
            <a:off x="360000" y="6484200"/>
            <a:ext cx="11160000" cy="0"/>
          </a:xfrm>
          <a:prstGeom prst="line">
            <a:avLst/>
          </a:prstGeom>
          <a:ln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262919" y="6484200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C4ABA0E7-F791-B243-A3C6-64A4EE4EC331}" type="slidenum">
              <a:rPr lang="fr-FR" sz="1000" smtClean="0"/>
              <a:pPr/>
              <a:t>‹N°›</a:t>
            </a:fld>
            <a:endParaRPr lang="fr-FR" sz="1000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4140" y="6428908"/>
            <a:ext cx="986205" cy="25573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78187" y="137124"/>
            <a:ext cx="11241813" cy="663459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en-US" sz="28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 defTabSz="685800"/>
            <a:r>
              <a:rPr lang="fr-FR" dirty="0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 /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4140" y="6428908"/>
            <a:ext cx="986205" cy="25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98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 / Blank d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8299" y="-4471"/>
            <a:ext cx="7506284" cy="6870157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4140" y="6428908"/>
            <a:ext cx="986205" cy="25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52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rnier slide / 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2595" y="1971505"/>
            <a:ext cx="2511829" cy="2511829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3792509" y="548913"/>
            <a:ext cx="4572000" cy="1006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endParaRPr lang="fr-FR" dirty="0"/>
          </a:p>
        </p:txBody>
      </p:sp>
      <p:pic>
        <p:nvPicPr>
          <p:cNvPr id="10" name="Google Shape;2499;p31"/>
          <p:cNvPicPr preferRelativeResize="0"/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17879" y="6094574"/>
            <a:ext cx="512079" cy="530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500;p31"/>
          <p:cNvPicPr preferRelativeResize="0"/>
          <p:nvPr userDrawn="1"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45128" y="6088478"/>
            <a:ext cx="542559" cy="530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501;p31"/>
          <p:cNvPicPr preferRelativeResize="0"/>
          <p:nvPr userDrawn="1"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5146" y="6107784"/>
            <a:ext cx="536462" cy="54179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503;p31"/>
          <p:cNvSpPr txBox="1"/>
          <p:nvPr userDrawn="1"/>
        </p:nvSpPr>
        <p:spPr>
          <a:xfrm>
            <a:off x="8913340" y="5450661"/>
            <a:ext cx="3070823" cy="58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88"/>
              <a:buFont typeface="Arial"/>
              <a:buNone/>
            </a:pPr>
            <a:r>
              <a:rPr lang="fr-FR" sz="1200" b="1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Thank</a:t>
            </a:r>
            <a:r>
              <a:rPr lang="fr-FR" sz="12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You !</a:t>
            </a:r>
            <a:endParaRPr sz="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2688"/>
              <a:buFont typeface="Arial"/>
              <a:buNone/>
            </a:pPr>
            <a:r>
              <a:rPr lang="fr-FR" sz="1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Visit</a:t>
            </a:r>
            <a:r>
              <a:rPr lang="fr-FR" sz="1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fr-FR" sz="1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our</a:t>
            </a:r>
            <a:r>
              <a:rPr lang="fr-FR" sz="1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fr-FR" sz="1200" b="0" i="0" u="none" strike="noStrike" cap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website</a:t>
            </a:r>
            <a:r>
              <a:rPr lang="fr-FR" sz="12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fr-FR" sz="1200" b="1" i="0" u="none" strike="noStrike" cap="none" dirty="0">
                <a:solidFill>
                  <a:srgbClr val="00784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www.exxelia.com</a:t>
            </a:r>
            <a:endParaRPr sz="1200" b="1" i="0" u="none" strike="noStrike" cap="none" dirty="0">
              <a:solidFill>
                <a:srgbClr val="00784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4" name="Groupe 13"/>
          <p:cNvGrpSpPr/>
          <p:nvPr userDrawn="1"/>
        </p:nvGrpSpPr>
        <p:grpSpPr>
          <a:xfrm>
            <a:off x="10308665" y="6066116"/>
            <a:ext cx="499886" cy="562899"/>
            <a:chOff x="5273183" y="5524325"/>
            <a:chExt cx="499886" cy="562899"/>
          </a:xfrm>
        </p:grpSpPr>
        <p:pic>
          <p:nvPicPr>
            <p:cNvPr id="15" name="Google Shape;2502;p31"/>
            <p:cNvPicPr preferRelativeResize="0"/>
            <p:nvPr/>
          </p:nvPicPr>
          <p:blipFill rotWithShape="1"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73183" y="5524325"/>
              <a:ext cx="499886" cy="562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 15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22605" y="5633071"/>
              <a:ext cx="390981" cy="3732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944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29"/>
          <p:cNvGrpSpPr/>
          <p:nvPr/>
        </p:nvGrpSpPr>
        <p:grpSpPr>
          <a:xfrm>
            <a:off x="8465" y="0"/>
            <a:ext cx="12183535" cy="811608"/>
            <a:chOff x="0" y="-7"/>
            <a:chExt cx="12183535" cy="811608"/>
          </a:xfrm>
        </p:grpSpPr>
        <p:sp>
          <p:nvSpPr>
            <p:cNvPr id="12" name="Google Shape;12;p29"/>
            <p:cNvSpPr/>
            <p:nvPr/>
          </p:nvSpPr>
          <p:spPr>
            <a:xfrm>
              <a:off x="0" y="-7"/>
              <a:ext cx="9193427" cy="811608"/>
            </a:xfrm>
            <a:prstGeom prst="rect">
              <a:avLst/>
            </a:prstGeom>
            <a:solidFill>
              <a:srgbClr val="3651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9"/>
            <p:cNvSpPr/>
            <p:nvPr/>
          </p:nvSpPr>
          <p:spPr>
            <a:xfrm rot="10800000">
              <a:off x="9061449" y="-6"/>
              <a:ext cx="2982898" cy="811606"/>
            </a:xfrm>
            <a:custGeom>
              <a:avLst/>
              <a:gdLst/>
              <a:ahLst/>
              <a:cxnLst/>
              <a:rect l="l" t="t" r="r" b="b"/>
              <a:pathLst>
                <a:path w="4953746" h="252767" extrusionOk="0">
                  <a:moveTo>
                    <a:pt x="4953746" y="252217"/>
                  </a:moveTo>
                  <a:lnTo>
                    <a:pt x="0" y="252767"/>
                  </a:lnTo>
                  <a:lnTo>
                    <a:pt x="1010273" y="0"/>
                  </a:lnTo>
                  <a:lnTo>
                    <a:pt x="4949171" y="443"/>
                  </a:lnTo>
                  <a:lnTo>
                    <a:pt x="4953746" y="252217"/>
                  </a:lnTo>
                  <a:close/>
                </a:path>
              </a:pathLst>
            </a:custGeom>
            <a:solidFill>
              <a:srgbClr val="365160"/>
            </a:solidFill>
            <a:ln>
              <a:noFill/>
            </a:ln>
          </p:spPr>
          <p:txBody>
            <a:bodyPr spcFirstLastPara="1" wrap="square" lIns="87750" tIns="43850" rIns="87750" bIns="43850" anchor="ctr" anchorCtr="0">
              <a:noAutofit/>
            </a:bodyPr>
            <a:lstStyle/>
            <a:p>
              <a:pPr marL="0" marR="0" lvl="0" indent="0" algn="r" rtl="0">
                <a:lnSpc>
                  <a:spcPct val="3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9"/>
            <p:cNvSpPr/>
            <p:nvPr/>
          </p:nvSpPr>
          <p:spPr>
            <a:xfrm>
              <a:off x="11506089" y="0"/>
              <a:ext cx="677446" cy="806334"/>
            </a:xfrm>
            <a:prstGeom prst="parallelogram">
              <a:avLst>
                <a:gd name="adj" fmla="val 87618"/>
              </a:avLst>
            </a:prstGeom>
            <a:solidFill>
              <a:schemeClr val="accen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5;p29"/>
          <p:cNvSpPr txBox="1">
            <a:spLocks noGrp="1"/>
          </p:cNvSpPr>
          <p:nvPr>
            <p:ph type="body" idx="1"/>
          </p:nvPr>
        </p:nvSpPr>
        <p:spPr>
          <a:xfrm>
            <a:off x="262919" y="1162051"/>
            <a:ext cx="11415571" cy="5266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9"/>
          <p:cNvSpPr/>
          <p:nvPr/>
        </p:nvSpPr>
        <p:spPr>
          <a:xfrm>
            <a:off x="262919" y="6484200"/>
            <a:ext cx="39786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94140" y="6428908"/>
            <a:ext cx="986205" cy="2557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Google Shape;18;p29"/>
          <p:cNvCxnSpPr/>
          <p:nvPr/>
        </p:nvCxnSpPr>
        <p:spPr>
          <a:xfrm>
            <a:off x="360000" y="6484200"/>
            <a:ext cx="11160000" cy="0"/>
          </a:xfrm>
          <a:prstGeom prst="straightConnector1">
            <a:avLst/>
          </a:prstGeom>
          <a:noFill/>
          <a:ln w="9525" cap="flat" cmpd="sng">
            <a:solidFill>
              <a:srgbClr val="80808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78187" y="137124"/>
            <a:ext cx="11241813" cy="663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146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rnier slide / Last slide">
  <p:cSld name="Dernier slide / Last slid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22595" y="1971505"/>
            <a:ext cx="2511829" cy="251182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0"/>
          <p:cNvSpPr txBox="1">
            <a:spLocks noGrp="1"/>
          </p:cNvSpPr>
          <p:nvPr>
            <p:ph type="body" idx="1"/>
          </p:nvPr>
        </p:nvSpPr>
        <p:spPr>
          <a:xfrm>
            <a:off x="3792509" y="548913"/>
            <a:ext cx="4572000" cy="100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3" name="Google Shape;2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17879" y="6094574"/>
            <a:ext cx="512079" cy="530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45128" y="6088478"/>
            <a:ext cx="542559" cy="530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05146" y="6107784"/>
            <a:ext cx="536462" cy="54179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0"/>
          <p:cNvSpPr txBox="1"/>
          <p:nvPr/>
        </p:nvSpPr>
        <p:spPr>
          <a:xfrm>
            <a:off x="8913340" y="5450661"/>
            <a:ext cx="3070823" cy="58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88"/>
              <a:buFont typeface="Arial"/>
              <a:buNone/>
            </a:pPr>
            <a:r>
              <a:rPr lang="fr-FR" sz="12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Thank You !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2688"/>
              <a:buFont typeface="Arial"/>
              <a:buNone/>
            </a:pPr>
            <a:r>
              <a:rPr lang="fr-FR"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Visit our website </a:t>
            </a:r>
            <a:r>
              <a:rPr lang="fr-FR" sz="1200" b="1" i="0" u="none" strike="noStrike" cap="none">
                <a:solidFill>
                  <a:srgbClr val="00784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www.exxelia.com</a:t>
            </a:r>
            <a:endParaRPr sz="1200" b="1" i="0" u="none" strike="noStrike" cap="none">
              <a:solidFill>
                <a:srgbClr val="00784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7" name="Google Shape;27;p30"/>
          <p:cNvGrpSpPr/>
          <p:nvPr/>
        </p:nvGrpSpPr>
        <p:grpSpPr>
          <a:xfrm>
            <a:off x="10308665" y="6066116"/>
            <a:ext cx="499886" cy="562899"/>
            <a:chOff x="5273183" y="5524325"/>
            <a:chExt cx="499886" cy="562899"/>
          </a:xfrm>
        </p:grpSpPr>
        <p:pic>
          <p:nvPicPr>
            <p:cNvPr id="28" name="Google Shape;28;p3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273183" y="5524325"/>
              <a:ext cx="499886" cy="562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322605" y="5633071"/>
              <a:ext cx="390981" cy="373283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749464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Section produits / Section Title products">
  <p:cSld name="1_Titre Section produits / Section Title produ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1"/>
          <p:cNvSpPr txBox="1">
            <a:spLocks noGrp="1"/>
          </p:cNvSpPr>
          <p:nvPr>
            <p:ph type="body" idx="1"/>
          </p:nvPr>
        </p:nvSpPr>
        <p:spPr>
          <a:xfrm>
            <a:off x="5947954" y="1883880"/>
            <a:ext cx="5586564" cy="2875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5490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Section 2 / Section Title 2">
  <p:cSld name="1_Titre Section 2 / Section Title 2">
    <p:bg>
      <p:bgPr>
        <a:solidFill>
          <a:srgbClr val="F2F2F2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2"/>
          <p:cNvSpPr txBox="1">
            <a:spLocks noGrp="1"/>
          </p:cNvSpPr>
          <p:nvPr>
            <p:ph type="body" idx="1"/>
          </p:nvPr>
        </p:nvSpPr>
        <p:spPr>
          <a:xfrm>
            <a:off x="4588475" y="2084173"/>
            <a:ext cx="6946043" cy="2875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6516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36516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2"/>
          <p:cNvSpPr/>
          <p:nvPr/>
        </p:nvSpPr>
        <p:spPr>
          <a:xfrm rot="5400000">
            <a:off x="-480416" y="480421"/>
            <a:ext cx="5458691" cy="4497858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32"/>
          <p:cNvSpPr/>
          <p:nvPr/>
        </p:nvSpPr>
        <p:spPr>
          <a:xfrm flipH="1">
            <a:off x="-1665371" y="5315379"/>
            <a:ext cx="1656825" cy="1612441"/>
          </a:xfrm>
          <a:custGeom>
            <a:avLst/>
            <a:gdLst/>
            <a:ahLst/>
            <a:cxnLst/>
            <a:rect l="l" t="t" r="r" b="b"/>
            <a:pathLst>
              <a:path w="7053312" h="6864363" extrusionOk="0">
                <a:moveTo>
                  <a:pt x="0" y="0"/>
                </a:moveTo>
                <a:lnTo>
                  <a:pt x="1432378" y="0"/>
                </a:lnTo>
                <a:lnTo>
                  <a:pt x="7053312" y="6864363"/>
                </a:lnTo>
                <a:lnTo>
                  <a:pt x="5619454" y="6863105"/>
                </a:lnTo>
                <a:lnTo>
                  <a:pt x="0" y="0"/>
                </a:lnTo>
                <a:close/>
              </a:path>
            </a:pathLst>
          </a:custGeom>
          <a:solidFill>
            <a:srgbClr val="F5F7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2"/>
          <p:cNvSpPr/>
          <p:nvPr/>
        </p:nvSpPr>
        <p:spPr>
          <a:xfrm flipH="1">
            <a:off x="3251938" y="4"/>
            <a:ext cx="1656825" cy="1612441"/>
          </a:xfrm>
          <a:custGeom>
            <a:avLst/>
            <a:gdLst/>
            <a:ahLst/>
            <a:cxnLst/>
            <a:rect l="l" t="t" r="r" b="b"/>
            <a:pathLst>
              <a:path w="7053312" h="6864363" extrusionOk="0">
                <a:moveTo>
                  <a:pt x="0" y="0"/>
                </a:moveTo>
                <a:lnTo>
                  <a:pt x="1432378" y="0"/>
                </a:lnTo>
                <a:lnTo>
                  <a:pt x="7053312" y="6864363"/>
                </a:lnTo>
                <a:lnTo>
                  <a:pt x="5619454" y="6863105"/>
                </a:lnTo>
                <a:lnTo>
                  <a:pt x="0" y="0"/>
                </a:lnTo>
                <a:close/>
              </a:path>
            </a:pathLst>
          </a:custGeom>
          <a:solidFill>
            <a:srgbClr val="3651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32"/>
          <p:cNvSpPr/>
          <p:nvPr/>
        </p:nvSpPr>
        <p:spPr>
          <a:xfrm flipH="1">
            <a:off x="4587500" y="-668982"/>
            <a:ext cx="1656825" cy="1612441"/>
          </a:xfrm>
          <a:custGeom>
            <a:avLst/>
            <a:gdLst/>
            <a:ahLst/>
            <a:cxnLst/>
            <a:rect l="l" t="t" r="r" b="b"/>
            <a:pathLst>
              <a:path w="7053312" h="6864363" extrusionOk="0">
                <a:moveTo>
                  <a:pt x="0" y="0"/>
                </a:moveTo>
                <a:lnTo>
                  <a:pt x="1432378" y="0"/>
                </a:lnTo>
                <a:lnTo>
                  <a:pt x="7053312" y="6864363"/>
                </a:lnTo>
                <a:lnTo>
                  <a:pt x="5619454" y="6863105"/>
                </a:lnTo>
                <a:lnTo>
                  <a:pt x="0" y="0"/>
                </a:lnTo>
                <a:close/>
              </a:path>
            </a:pathLst>
          </a:custGeom>
          <a:solidFill>
            <a:srgbClr val="00A1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2"/>
          <p:cNvSpPr/>
          <p:nvPr/>
        </p:nvSpPr>
        <p:spPr>
          <a:xfrm flipH="1">
            <a:off x="3919719" y="-334488"/>
            <a:ext cx="1656825" cy="1612441"/>
          </a:xfrm>
          <a:custGeom>
            <a:avLst/>
            <a:gdLst/>
            <a:ahLst/>
            <a:cxnLst/>
            <a:rect l="l" t="t" r="r" b="b"/>
            <a:pathLst>
              <a:path w="7053312" h="6864363" extrusionOk="0">
                <a:moveTo>
                  <a:pt x="0" y="0"/>
                </a:moveTo>
                <a:lnTo>
                  <a:pt x="1432378" y="0"/>
                </a:lnTo>
                <a:lnTo>
                  <a:pt x="7053312" y="6864363"/>
                </a:lnTo>
                <a:lnTo>
                  <a:pt x="5619454" y="6863105"/>
                </a:lnTo>
                <a:lnTo>
                  <a:pt x="0" y="0"/>
                </a:lnTo>
                <a:close/>
              </a:path>
            </a:pathLst>
          </a:custGeom>
          <a:solidFill>
            <a:srgbClr val="91ACB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32"/>
          <p:cNvSpPr/>
          <p:nvPr/>
        </p:nvSpPr>
        <p:spPr>
          <a:xfrm>
            <a:off x="537471" y="2468058"/>
            <a:ext cx="2538919" cy="253891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2120" y="2615756"/>
            <a:ext cx="2249619" cy="22435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6021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seul">
  <p:cSld name="1_Titre seul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oogle Shape;43;p33"/>
          <p:cNvGrpSpPr/>
          <p:nvPr/>
        </p:nvGrpSpPr>
        <p:grpSpPr>
          <a:xfrm>
            <a:off x="8465" y="-5274"/>
            <a:ext cx="12183535" cy="811608"/>
            <a:chOff x="0" y="-7"/>
            <a:chExt cx="12183535" cy="811608"/>
          </a:xfrm>
        </p:grpSpPr>
        <p:sp>
          <p:nvSpPr>
            <p:cNvPr id="44" name="Google Shape;44;p33"/>
            <p:cNvSpPr/>
            <p:nvPr/>
          </p:nvSpPr>
          <p:spPr>
            <a:xfrm>
              <a:off x="0" y="-7"/>
              <a:ext cx="9193427" cy="811608"/>
            </a:xfrm>
            <a:prstGeom prst="rect">
              <a:avLst/>
            </a:prstGeom>
            <a:solidFill>
              <a:srgbClr val="36516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33"/>
            <p:cNvSpPr/>
            <p:nvPr/>
          </p:nvSpPr>
          <p:spPr>
            <a:xfrm rot="10800000">
              <a:off x="9061449" y="-6"/>
              <a:ext cx="2982898" cy="811606"/>
            </a:xfrm>
            <a:custGeom>
              <a:avLst/>
              <a:gdLst/>
              <a:ahLst/>
              <a:cxnLst/>
              <a:rect l="l" t="t" r="r" b="b"/>
              <a:pathLst>
                <a:path w="4953746" h="252767" extrusionOk="0">
                  <a:moveTo>
                    <a:pt x="4953746" y="252217"/>
                  </a:moveTo>
                  <a:lnTo>
                    <a:pt x="0" y="252767"/>
                  </a:lnTo>
                  <a:lnTo>
                    <a:pt x="1010273" y="0"/>
                  </a:lnTo>
                  <a:lnTo>
                    <a:pt x="4949171" y="443"/>
                  </a:lnTo>
                  <a:lnTo>
                    <a:pt x="4953746" y="252217"/>
                  </a:lnTo>
                  <a:close/>
                </a:path>
              </a:pathLst>
            </a:custGeom>
            <a:solidFill>
              <a:srgbClr val="365160"/>
            </a:solidFill>
            <a:ln>
              <a:noFill/>
            </a:ln>
          </p:spPr>
          <p:txBody>
            <a:bodyPr spcFirstLastPara="1" wrap="square" lIns="87750" tIns="43850" rIns="87750" bIns="43850" anchor="ctr" anchorCtr="0">
              <a:noAutofit/>
            </a:bodyPr>
            <a:lstStyle/>
            <a:p>
              <a:pPr marL="0" marR="0" lvl="0" indent="0" algn="r" rtl="0">
                <a:lnSpc>
                  <a:spcPct val="3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3"/>
            <p:cNvSpPr/>
            <p:nvPr/>
          </p:nvSpPr>
          <p:spPr>
            <a:xfrm>
              <a:off x="11506089" y="0"/>
              <a:ext cx="677446" cy="806334"/>
            </a:xfrm>
            <a:prstGeom prst="parallelogram">
              <a:avLst>
                <a:gd name="adj" fmla="val 87618"/>
              </a:avLst>
            </a:prstGeom>
            <a:solidFill>
              <a:schemeClr val="accent1"/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7" name="Google Shape;47;p33"/>
          <p:cNvCxnSpPr/>
          <p:nvPr/>
        </p:nvCxnSpPr>
        <p:spPr>
          <a:xfrm>
            <a:off x="360000" y="6484200"/>
            <a:ext cx="11160000" cy="0"/>
          </a:xfrm>
          <a:prstGeom prst="straightConnector1">
            <a:avLst/>
          </a:prstGeom>
          <a:noFill/>
          <a:ln w="9525" cap="flat" cmpd="sng">
            <a:solidFill>
              <a:srgbClr val="80808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8" name="Google Shape;48;p33"/>
          <p:cNvSpPr/>
          <p:nvPr/>
        </p:nvSpPr>
        <p:spPr>
          <a:xfrm>
            <a:off x="262919" y="6484200"/>
            <a:ext cx="39786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" name="Google Shape;49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94140" y="6428908"/>
            <a:ext cx="986205" cy="25573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33"/>
          <p:cNvSpPr txBox="1">
            <a:spLocks noGrp="1"/>
          </p:cNvSpPr>
          <p:nvPr>
            <p:ph type="title"/>
          </p:nvPr>
        </p:nvSpPr>
        <p:spPr>
          <a:xfrm>
            <a:off x="278187" y="137124"/>
            <a:ext cx="11241813" cy="663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1195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Vide / Blank deco">
  <p:cSld name="1_Vide / Blank deco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758299" y="-4471"/>
            <a:ext cx="7506284" cy="6870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4140" y="6428908"/>
            <a:ext cx="986205" cy="2557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0705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ction / 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ce réservé du texte 14"/>
          <p:cNvSpPr>
            <a:spLocks noGrp="1"/>
          </p:cNvSpPr>
          <p:nvPr>
            <p:ph type="body" sz="quarter" idx="10"/>
          </p:nvPr>
        </p:nvSpPr>
        <p:spPr>
          <a:xfrm>
            <a:off x="5947954" y="1883880"/>
            <a:ext cx="5586564" cy="287500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7437" y="255726"/>
            <a:ext cx="629899" cy="60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886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A263-C253-49E1-AFE8-341FE1C4874A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30FD-5188-4266-886E-7D9AC39FB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8421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A263-C253-49E1-AFE8-341FE1C4874A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30FD-5188-4266-886E-7D9AC39FB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610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A263-C253-49E1-AFE8-341FE1C4874A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30FD-5188-4266-886E-7D9AC39FB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2023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A263-C253-49E1-AFE8-341FE1C4874A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30FD-5188-4266-886E-7D9AC39FB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71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A263-C253-49E1-AFE8-341FE1C4874A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30FD-5188-4266-886E-7D9AC39FB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4325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A263-C253-49E1-AFE8-341FE1C4874A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30FD-5188-4266-886E-7D9AC39FB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3928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A263-C253-49E1-AFE8-341FE1C4874A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30FD-5188-4266-886E-7D9AC39FB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31653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A263-C253-49E1-AFE8-341FE1C4874A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30FD-5188-4266-886E-7D9AC39FB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38947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A263-C253-49E1-AFE8-341FE1C4874A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30FD-5188-4266-886E-7D9AC39FB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97890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A263-C253-49E1-AFE8-341FE1C4874A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30FD-5188-4266-886E-7D9AC39FB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9104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0A263-C253-49E1-AFE8-341FE1C4874A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930FD-5188-4266-886E-7D9AC39FB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05657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e de titre">
  <p:cSld name="1_Diapositive de titr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4"/>
          <p:cNvSpPr txBox="1">
            <a:spLocks noGrp="1"/>
          </p:cNvSpPr>
          <p:nvPr>
            <p:ph type="body" idx="1"/>
          </p:nvPr>
        </p:nvSpPr>
        <p:spPr>
          <a:xfrm>
            <a:off x="9256385" y="4375351"/>
            <a:ext cx="2301631" cy="322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109" marR="0" lvl="0" indent="-228554" algn="r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chemeClr val="accent4"/>
              </a:buClr>
              <a:buSzPts val="1344"/>
              <a:buFont typeface="Arial"/>
              <a:buNone/>
              <a:defRPr sz="1344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217" marR="0" lvl="1" indent="-374829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04"/>
              <a:buFont typeface="Arial"/>
              <a:buChar char="•"/>
              <a:defRPr sz="23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326" marR="0" lvl="2" indent="-350449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920"/>
              <a:buFont typeface="Arial"/>
              <a:buChar char="•"/>
              <a:defRPr sz="19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434" marR="0" lvl="3" indent="-33826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728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5543" marR="0" lvl="4" indent="-33826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728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2651" marR="0" lvl="5" indent="-33826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728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199760" marR="0" lvl="6" indent="-33826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728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6868" marR="0" lvl="7" indent="-33826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728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3977" marR="0" lvl="8" indent="-33826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728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2" name="Google Shape;12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763" y="0"/>
            <a:ext cx="644842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4"/>
          <p:cNvSpPr txBox="1">
            <a:spLocks noGrp="1"/>
          </p:cNvSpPr>
          <p:nvPr>
            <p:ph type="ctrTitle"/>
          </p:nvPr>
        </p:nvSpPr>
        <p:spPr>
          <a:xfrm>
            <a:off x="4898571" y="2161771"/>
            <a:ext cx="6659446" cy="113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56"/>
              <a:buFont typeface="Century Gothic"/>
              <a:buNone/>
              <a:defRPr sz="3455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4"/>
          <p:cNvSpPr txBox="1">
            <a:spLocks noGrp="1"/>
          </p:cNvSpPr>
          <p:nvPr>
            <p:ph type="subTitle" idx="2"/>
          </p:nvPr>
        </p:nvSpPr>
        <p:spPr>
          <a:xfrm>
            <a:off x="4898572" y="3310494"/>
            <a:ext cx="6659445" cy="748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chemeClr val="accent4"/>
              </a:buClr>
              <a:buSzPts val="2304"/>
              <a:buFont typeface="Arial"/>
              <a:buNone/>
              <a:defRPr sz="2304" b="0" i="0" u="none" strike="noStrike" cap="none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364"/>
              <a:buFont typeface="Arial"/>
              <a:buNone/>
              <a:defRPr sz="23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90"/>
              <a:buFont typeface="Arial"/>
              <a:buNone/>
              <a:defRPr sz="189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90"/>
              <a:buFont typeface="Arial"/>
              <a:buNone/>
              <a:defRPr sz="189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90"/>
              <a:buFont typeface="Arial"/>
              <a:buNone/>
              <a:defRPr sz="189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90"/>
              <a:buFont typeface="Arial"/>
              <a:buNone/>
              <a:defRPr sz="189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90"/>
              <a:buFont typeface="Arial"/>
              <a:buNone/>
              <a:defRPr sz="189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90"/>
              <a:buFont typeface="Arial"/>
              <a:buNone/>
              <a:defRPr sz="189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34"/>
          <p:cNvSpPr txBox="1"/>
          <p:nvPr/>
        </p:nvSpPr>
        <p:spPr>
          <a:xfrm>
            <a:off x="9558920" y="6402103"/>
            <a:ext cx="1999097" cy="254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932" tIns="38466" rIns="76932" bIns="38466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2"/>
              <a:buFont typeface="Arial"/>
              <a:buNone/>
            </a:pPr>
            <a:r>
              <a:rPr lang="fr-FR" sz="1152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www.exxelia.com</a:t>
            </a:r>
            <a:endParaRPr sz="1728" b="0" i="0" u="none" strike="noStrike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0871" y="266903"/>
            <a:ext cx="3947146" cy="16279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4383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217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8" r:id="rId2"/>
    <p:sldLayoutId id="2147483687" r:id="rId3"/>
    <p:sldLayoutId id="2147483671" r:id="rId4"/>
    <p:sldLayoutId id="2147483662" r:id="rId5"/>
    <p:sldLayoutId id="2147483686" r:id="rId6"/>
    <p:sldLayoutId id="2147483689" r:id="rId7"/>
    <p:sldLayoutId id="214748368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02499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0A263-C253-49E1-AFE8-341FE1C4874A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930FD-5188-4266-886E-7D9AC39FBE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44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1.png"/><Relationship Id="rId18" Type="http://schemas.openxmlformats.org/officeDocument/2006/relationships/image" Target="../media/image540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50.png"/><Relationship Id="rId11" Type="http://schemas.openxmlformats.org/officeDocument/2006/relationships/image" Target="../media/image49.png"/><Relationship Id="rId5" Type="http://schemas.openxmlformats.org/officeDocument/2006/relationships/image" Target="../media/image45.png"/><Relationship Id="rId15" Type="http://schemas.openxmlformats.org/officeDocument/2006/relationships/image" Target="../media/image52.png"/><Relationship Id="rId10" Type="http://schemas.microsoft.com/office/2007/relationships/hdphoto" Target="../media/hdphoto1.wdp"/><Relationship Id="rId19" Type="http://schemas.openxmlformats.org/officeDocument/2006/relationships/image" Target="../media/image55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Relationship Id="rId14" Type="http://schemas.openxmlformats.org/officeDocument/2006/relationships/image" Target="../media/image5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164A77F4-E7CD-5F6E-FA68-92792653EF38}"/>
              </a:ext>
            </a:extLst>
          </p:cNvPr>
          <p:cNvSpPr txBox="1">
            <a:spLocks/>
          </p:cNvSpPr>
          <p:nvPr/>
        </p:nvSpPr>
        <p:spPr>
          <a:xfrm>
            <a:off x="9315378" y="5855609"/>
            <a:ext cx="2301631" cy="322464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15th October 2026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re 2">
            <a:extLst>
              <a:ext uri="{FF2B5EF4-FFF2-40B4-BE49-F238E27FC236}">
                <a16:creationId xmlns:a16="http://schemas.microsoft.com/office/drawing/2014/main" id="{D13FB0D8-43D3-D971-3C0D-DF709685B8B9}"/>
              </a:ext>
            </a:extLst>
          </p:cNvPr>
          <p:cNvSpPr txBox="1">
            <a:spLocks/>
          </p:cNvSpPr>
          <p:nvPr/>
        </p:nvSpPr>
        <p:spPr>
          <a:xfrm>
            <a:off x="4419602" y="1996781"/>
            <a:ext cx="7691388" cy="1432219"/>
          </a:xfrm>
          <a:prstGeom prst="rect">
            <a:avLst/>
          </a:prstGeom>
        </p:spPr>
        <p:txBody>
          <a:bodyPr anchor="b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3200" b="1" i="0" u="none" strike="noStrike" kern="1200" cap="small" spc="0" normalizeH="0" baseline="0" noProof="0" dirty="0">
                <a:ln>
                  <a:noFill/>
                </a:ln>
                <a:solidFill>
                  <a:srgbClr val="00A16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A160"/>
                </a:solidFill>
                <a:effectLst/>
                <a:uLnTx/>
                <a:uFillTx/>
                <a:latin typeface="Open Sans" panose="020F0502020204030204" pitchFamily="34" charset="0"/>
                <a:ea typeface="+mj-ea"/>
                <a:cs typeface="+mj-cs"/>
              </a:rPr>
              <a:t>Integrated Magnetic Component for Innovative Power Converter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A16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Sous-titre 3">
            <a:extLst>
              <a:ext uri="{FF2B5EF4-FFF2-40B4-BE49-F238E27FC236}">
                <a16:creationId xmlns:a16="http://schemas.microsoft.com/office/drawing/2014/main" id="{52D5130E-64DB-89D3-C21F-1C9F83CBECC7}"/>
              </a:ext>
            </a:extLst>
          </p:cNvPr>
          <p:cNvSpPr txBox="1">
            <a:spLocks/>
          </p:cNvSpPr>
          <p:nvPr/>
        </p:nvSpPr>
        <p:spPr>
          <a:xfrm>
            <a:off x="5044650" y="4543414"/>
            <a:ext cx="6659445" cy="871892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56271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25437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815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5087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13593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7631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3902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0174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3651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Benoit Krafft / Bruno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3651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Cogitore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651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/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3651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Kokouvi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651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3651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Etse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651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3651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ESA / SPCD 2026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5FE0F2F-62D4-7895-158F-7DCC4EE2B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8391" y="5625341"/>
            <a:ext cx="1800000" cy="783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278FC1-0DFA-7E5E-CBBB-2C9F8407C73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1309" y="5653936"/>
            <a:ext cx="1800000" cy="72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5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>
            <a:spLocks noGrp="1"/>
          </p:cNvSpPr>
          <p:nvPr>
            <p:ph type="title"/>
          </p:nvPr>
        </p:nvSpPr>
        <p:spPr>
          <a:xfrm>
            <a:off x="0" y="142628"/>
            <a:ext cx="9602431" cy="663459"/>
          </a:xfrm>
        </p:spPr>
        <p:txBody>
          <a:bodyPr/>
          <a:lstStyle/>
          <a:p>
            <a:r>
              <a:rPr lang="fr-FR" dirty="0" err="1"/>
              <a:t>Outline</a:t>
            </a:r>
            <a:endParaRPr lang="fr-FR" dirty="0"/>
          </a:p>
        </p:txBody>
      </p:sp>
      <p:sp>
        <p:nvSpPr>
          <p:cNvPr id="7" name="Espace réservé du contenu 5"/>
          <p:cNvSpPr>
            <a:spLocks noGrp="1"/>
          </p:cNvSpPr>
          <p:nvPr>
            <p:ph idx="1"/>
          </p:nvPr>
        </p:nvSpPr>
        <p:spPr>
          <a:xfrm>
            <a:off x="135940" y="944737"/>
            <a:ext cx="10432068" cy="4705431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dirty="0">
                <a:latin typeface="Century Gothic" panose="020B0502020202020204" pitchFamily="34" charset="0"/>
              </a:rPr>
              <a:t>Introduction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Century Gothic" panose="020B0502020202020204" pitchFamily="34" charset="0"/>
              </a:rPr>
              <a:t>EXXELIA R&amp;D: addressing emerging trends in power electronics</a:t>
            </a:r>
            <a:endParaRPr lang="en-US" kern="0" dirty="0">
              <a:latin typeface="Century Gothic" panose="020B0502020202020204" pitchFamily="34" charset="0"/>
              <a:ea typeface="Century Gothic"/>
              <a:cs typeface="Century Gothic"/>
              <a:sym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dirty="0">
                <a:latin typeface="Century Gothic" panose="020B0502020202020204" pitchFamily="34" charset="0"/>
              </a:rPr>
              <a:t>Integrated </a:t>
            </a:r>
            <a:r>
              <a:rPr lang="fr-FR" dirty="0" err="1">
                <a:latin typeface="Century Gothic" panose="020B0502020202020204" pitchFamily="34" charset="0"/>
              </a:rPr>
              <a:t>Magnetics</a:t>
            </a:r>
            <a:r>
              <a:rPr lang="fr-FR" dirty="0">
                <a:latin typeface="Century Gothic" panose="020B0502020202020204" pitchFamily="34" charset="0"/>
              </a:rPr>
              <a:t> : </a:t>
            </a:r>
            <a:r>
              <a:rPr lang="fr-FR" dirty="0" err="1">
                <a:latin typeface="Century Gothic" panose="020B0502020202020204" pitchFamily="34" charset="0"/>
              </a:rPr>
              <a:t>core</a:t>
            </a:r>
            <a:r>
              <a:rPr lang="fr-FR" dirty="0">
                <a:latin typeface="Century Gothic" panose="020B0502020202020204" pitchFamily="34" charset="0"/>
              </a:rPr>
              <a:t> concepts &amp; </a:t>
            </a:r>
            <a:r>
              <a:rPr lang="fr-FR" dirty="0" err="1">
                <a:latin typeface="Century Gothic" panose="020B0502020202020204" pitchFamily="34" charset="0"/>
              </a:rPr>
              <a:t>benefits</a:t>
            </a:r>
            <a:endParaRPr lang="fr-FR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dirty="0">
                <a:latin typeface="Century Gothic" panose="020B0502020202020204" pitchFamily="34" charset="0"/>
              </a:rPr>
              <a:t>IMC for high </a:t>
            </a:r>
            <a:r>
              <a:rPr lang="fr-FR" dirty="0" err="1">
                <a:latin typeface="Century Gothic" panose="020B0502020202020204" pitchFamily="34" charset="0"/>
              </a:rPr>
              <a:t>frequency</a:t>
            </a:r>
            <a:r>
              <a:rPr lang="fr-FR" dirty="0">
                <a:latin typeface="Century Gothic" panose="020B0502020202020204" pitchFamily="34" charset="0"/>
              </a:rPr>
              <a:t> SMPS: </a:t>
            </a:r>
            <a:r>
              <a:rPr lang="fr-FR" dirty="0" err="1">
                <a:latin typeface="Century Gothic" panose="020B0502020202020204" pitchFamily="34" charset="0"/>
              </a:rPr>
              <a:t>core</a:t>
            </a:r>
            <a:r>
              <a:rPr lang="fr-FR" dirty="0">
                <a:latin typeface="Century Gothic" panose="020B0502020202020204" pitchFamily="34" charset="0"/>
              </a:rPr>
              <a:t> design &amp; </a:t>
            </a:r>
            <a:r>
              <a:rPr lang="fr-FR" dirty="0" err="1">
                <a:latin typeface="Century Gothic" panose="020B0502020202020204" pitchFamily="34" charset="0"/>
              </a:rPr>
              <a:t>loss</a:t>
            </a:r>
            <a:r>
              <a:rPr lang="fr-FR" dirty="0">
                <a:latin typeface="Century Gothic" panose="020B0502020202020204" pitchFamily="34" charset="0"/>
              </a:rPr>
              <a:t> profiles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kern="0" dirty="0">
                <a:latin typeface="Century Gothic" panose="020B0502020202020204" pitchFamily="34" charset="0"/>
                <a:sym typeface="Century Gothic"/>
              </a:rPr>
              <a:t>Thermal </a:t>
            </a:r>
            <a:r>
              <a:rPr lang="fr-FR" kern="0" dirty="0" err="1">
                <a:latin typeface="Century Gothic" panose="020B0502020202020204" pitchFamily="34" charset="0"/>
                <a:sym typeface="Century Gothic"/>
              </a:rPr>
              <a:t>Optimization</a:t>
            </a:r>
            <a:r>
              <a:rPr lang="fr-FR" kern="0" dirty="0">
                <a:latin typeface="Century Gothic" panose="020B0502020202020204" pitchFamily="34" charset="0"/>
                <a:sym typeface="Century Gothic"/>
              </a:rPr>
              <a:t> : </a:t>
            </a:r>
            <a:r>
              <a:rPr lang="fr-FR" kern="0" dirty="0" err="1">
                <a:latin typeface="Century Gothic" panose="020B0502020202020204" pitchFamily="34" charset="0"/>
                <a:sym typeface="Century Gothic"/>
              </a:rPr>
              <a:t>finite</a:t>
            </a:r>
            <a:r>
              <a:rPr lang="fr-FR" kern="0" dirty="0">
                <a:latin typeface="Century Gothic" panose="020B0502020202020204" pitchFamily="34" charset="0"/>
                <a:sym typeface="Century Gothic"/>
              </a:rPr>
              <a:t> </a:t>
            </a:r>
            <a:r>
              <a:rPr lang="fr-FR" kern="0" dirty="0" err="1">
                <a:latin typeface="Century Gothic" panose="020B0502020202020204" pitchFamily="34" charset="0"/>
                <a:sym typeface="Century Gothic"/>
              </a:rPr>
              <a:t>element</a:t>
            </a:r>
            <a:r>
              <a:rPr lang="fr-FR" kern="0" dirty="0">
                <a:latin typeface="Century Gothic" panose="020B0502020202020204" pitchFamily="34" charset="0"/>
                <a:sym typeface="Century Gothic"/>
              </a:rPr>
              <a:t> </a:t>
            </a:r>
            <a:r>
              <a:rPr lang="fr-FR" kern="0" dirty="0" err="1">
                <a:latin typeface="Century Gothic" panose="020B0502020202020204" pitchFamily="34" charset="0"/>
                <a:sym typeface="Century Gothic"/>
              </a:rPr>
              <a:t>modelling</a:t>
            </a:r>
            <a:r>
              <a:rPr lang="fr-FR" kern="0" dirty="0">
                <a:latin typeface="Century Gothic" panose="020B0502020202020204" pitchFamily="34" charset="0"/>
                <a:sym typeface="Century Gothic"/>
              </a:rPr>
              <a:t> &amp; </a:t>
            </a:r>
            <a:r>
              <a:rPr lang="fr-FR" kern="0" dirty="0" err="1">
                <a:latin typeface="Century Gothic" panose="020B0502020202020204" pitchFamily="34" charset="0"/>
                <a:sym typeface="Century Gothic"/>
              </a:rPr>
              <a:t>analysis</a:t>
            </a:r>
            <a:endParaRPr lang="fr-FR" kern="0" dirty="0">
              <a:latin typeface="Century Gothic" panose="020B0502020202020204" pitchFamily="34" charset="0"/>
              <a:sym typeface="Century Gothic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dirty="0">
                <a:latin typeface="Century Gothic" panose="020B0502020202020204" pitchFamily="34" charset="0"/>
              </a:rPr>
              <a:t>Concept Validation : </a:t>
            </a:r>
            <a:r>
              <a:rPr lang="fr-FR" dirty="0" err="1">
                <a:latin typeface="Century Gothic" panose="020B0502020202020204" pitchFamily="34" charset="0"/>
              </a:rPr>
              <a:t>integrated</a:t>
            </a:r>
            <a:r>
              <a:rPr lang="fr-FR" dirty="0">
                <a:latin typeface="Century Gothic" panose="020B0502020202020204" pitchFamily="34" charset="0"/>
              </a:rPr>
              <a:t> vs </a:t>
            </a:r>
            <a:r>
              <a:rPr lang="fr-FR" dirty="0" err="1">
                <a:latin typeface="Century Gothic" panose="020B0502020202020204" pitchFamily="34" charset="0"/>
              </a:rPr>
              <a:t>discrete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magnetics</a:t>
            </a:r>
            <a:endParaRPr lang="fr-FR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dirty="0">
                <a:latin typeface="Century Gothic" panose="020B0502020202020204" pitchFamily="34" charset="0"/>
              </a:rPr>
              <a:t>Four-</a:t>
            </a:r>
            <a:r>
              <a:rPr lang="fr-FR" dirty="0" err="1">
                <a:latin typeface="Century Gothic" panose="020B0502020202020204" pitchFamily="34" charset="0"/>
              </a:rPr>
              <a:t>year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development</a:t>
            </a:r>
            <a:r>
              <a:rPr lang="fr-FR" dirty="0">
                <a:latin typeface="Century Gothic" panose="020B0502020202020204" pitchFamily="34" charset="0"/>
              </a:rPr>
              <a:t> </a:t>
            </a:r>
            <a:r>
              <a:rPr lang="fr-FR" dirty="0" err="1">
                <a:latin typeface="Century Gothic" panose="020B0502020202020204" pitchFamily="34" charset="0"/>
              </a:rPr>
              <a:t>progress</a:t>
            </a:r>
            <a:endParaRPr lang="fr-FR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kern="0" dirty="0">
                <a:latin typeface="Century Gothic" panose="020B0502020202020204" pitchFamily="34" charset="0"/>
                <a:sym typeface="Century Gothic"/>
              </a:rPr>
              <a:t>Field-</a:t>
            </a:r>
            <a:r>
              <a:rPr lang="fr-FR" kern="0" dirty="0" err="1">
                <a:latin typeface="Century Gothic" panose="020B0502020202020204" pitchFamily="34" charset="0"/>
                <a:sym typeface="Century Gothic"/>
              </a:rPr>
              <a:t>proven</a:t>
            </a:r>
            <a:r>
              <a:rPr lang="fr-FR" kern="0" dirty="0">
                <a:latin typeface="Century Gothic" panose="020B0502020202020204" pitchFamily="34" charset="0"/>
                <a:sym typeface="Century Gothic"/>
              </a:rPr>
              <a:t> </a:t>
            </a:r>
            <a:r>
              <a:rPr lang="fr-FR" kern="0" dirty="0" err="1">
                <a:latin typeface="Century Gothic" panose="020B0502020202020204" pitchFamily="34" charset="0"/>
                <a:sym typeface="Century Gothic"/>
              </a:rPr>
              <a:t>integrated</a:t>
            </a:r>
            <a:r>
              <a:rPr lang="fr-FR" kern="0" dirty="0">
                <a:latin typeface="Century Gothic" panose="020B0502020202020204" pitchFamily="34" charset="0"/>
                <a:sym typeface="Century Gothic"/>
              </a:rPr>
              <a:t> </a:t>
            </a:r>
            <a:r>
              <a:rPr lang="fr-FR" kern="0" dirty="0" err="1">
                <a:latin typeface="Century Gothic" panose="020B0502020202020204" pitchFamily="34" charset="0"/>
                <a:sym typeface="Century Gothic"/>
              </a:rPr>
              <a:t>magnetic</a:t>
            </a:r>
            <a:r>
              <a:rPr lang="fr-FR" kern="0" dirty="0">
                <a:latin typeface="Century Gothic" panose="020B0502020202020204" pitchFamily="34" charset="0"/>
                <a:sym typeface="Century Gothic"/>
              </a:rPr>
              <a:t> components </a:t>
            </a:r>
            <a:r>
              <a:rPr lang="fr-FR" kern="0" dirty="0" err="1">
                <a:latin typeface="Century Gothic" panose="020B0502020202020204" pitchFamily="34" charset="0"/>
                <a:sym typeface="Century Gothic"/>
              </a:rPr>
              <a:t>including</a:t>
            </a:r>
            <a:r>
              <a:rPr lang="fr-FR" kern="0" dirty="0">
                <a:latin typeface="Century Gothic" panose="020B0502020202020204" pitchFamily="34" charset="0"/>
                <a:sym typeface="Century Gothic"/>
              </a:rPr>
              <a:t> </a:t>
            </a:r>
            <a:r>
              <a:rPr lang="fr-FR" kern="0" dirty="0" err="1">
                <a:latin typeface="Century Gothic" panose="020B0502020202020204" pitchFamily="34" charset="0"/>
                <a:sym typeface="Century Gothic"/>
              </a:rPr>
              <a:t>space</a:t>
            </a:r>
            <a:r>
              <a:rPr lang="fr-FR" kern="0" dirty="0">
                <a:latin typeface="Century Gothic" panose="020B0502020202020204" pitchFamily="34" charset="0"/>
                <a:sym typeface="Century Gothic"/>
              </a:rPr>
              <a:t> applications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dirty="0">
                <a:latin typeface="Century Gothic" panose="020B0502020202020204" pitchFamily="34" charset="0"/>
              </a:rPr>
              <a:t>Conclusion</a:t>
            </a:r>
            <a:endParaRPr lang="fr-FR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10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re 4"/>
          <p:cNvSpPr>
            <a:spLocks noGrp="1"/>
          </p:cNvSpPr>
          <p:nvPr>
            <p:ph type="title"/>
          </p:nvPr>
        </p:nvSpPr>
        <p:spPr>
          <a:xfrm>
            <a:off x="4687" y="45997"/>
            <a:ext cx="9602431" cy="663459"/>
          </a:xfrm>
        </p:spPr>
        <p:txBody>
          <a:bodyPr/>
          <a:lstStyle/>
          <a:p>
            <a:r>
              <a:rPr lang="fr-FR" dirty="0"/>
              <a:t>POWER ELECTRONICS TRENDS</a:t>
            </a:r>
          </a:p>
        </p:txBody>
      </p:sp>
      <p:cxnSp>
        <p:nvCxnSpPr>
          <p:cNvPr id="3" name="Google Shape;1020;p33">
            <a:extLst>
              <a:ext uri="{FF2B5EF4-FFF2-40B4-BE49-F238E27FC236}">
                <a16:creationId xmlns:a16="http://schemas.microsoft.com/office/drawing/2014/main" id="{86FF7328-89BB-EED4-1FE1-7E423FD16BEA}"/>
              </a:ext>
            </a:extLst>
          </p:cNvPr>
          <p:cNvCxnSpPr/>
          <p:nvPr/>
        </p:nvCxnSpPr>
        <p:spPr>
          <a:xfrm rot="-5400000" flipH="1">
            <a:off x="664084" y="3300224"/>
            <a:ext cx="705000" cy="333900"/>
          </a:xfrm>
          <a:prstGeom prst="bentConnector2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" name="Google Shape;1021;p33">
            <a:extLst>
              <a:ext uri="{FF2B5EF4-FFF2-40B4-BE49-F238E27FC236}">
                <a16:creationId xmlns:a16="http://schemas.microsoft.com/office/drawing/2014/main" id="{8C97C4FA-A591-C184-B08F-109AA148C252}"/>
              </a:ext>
            </a:extLst>
          </p:cNvPr>
          <p:cNvCxnSpPr>
            <a:cxnSpLocks/>
            <a:endCxn id="25" idx="1"/>
          </p:cNvCxnSpPr>
          <p:nvPr/>
        </p:nvCxnSpPr>
        <p:spPr>
          <a:xfrm rot="16200000" flipH="1">
            <a:off x="1218479" y="4413165"/>
            <a:ext cx="879614" cy="395732"/>
          </a:xfrm>
          <a:prstGeom prst="bentConnector2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" name="Google Shape;1023;p33">
            <a:extLst>
              <a:ext uri="{FF2B5EF4-FFF2-40B4-BE49-F238E27FC236}">
                <a16:creationId xmlns:a16="http://schemas.microsoft.com/office/drawing/2014/main" id="{43298440-8BA5-B92F-B1E6-E3D238B3BCAC}"/>
              </a:ext>
            </a:extLst>
          </p:cNvPr>
          <p:cNvCxnSpPr/>
          <p:nvPr/>
        </p:nvCxnSpPr>
        <p:spPr>
          <a:xfrm rot="-5400000" flipH="1">
            <a:off x="129131" y="2192403"/>
            <a:ext cx="791700" cy="370200"/>
          </a:xfrm>
          <a:prstGeom prst="bentConnector2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6" name="Google Shape;1024;p33">
            <a:extLst>
              <a:ext uri="{FF2B5EF4-FFF2-40B4-BE49-F238E27FC236}">
                <a16:creationId xmlns:a16="http://schemas.microsoft.com/office/drawing/2014/main" id="{B3DED9E4-CFCE-15D3-7643-0037E4F01E83}"/>
              </a:ext>
            </a:extLst>
          </p:cNvPr>
          <p:cNvSpPr/>
          <p:nvPr/>
        </p:nvSpPr>
        <p:spPr>
          <a:xfrm>
            <a:off x="4275332" y="5021565"/>
            <a:ext cx="311100" cy="249300"/>
          </a:xfrm>
          <a:prstGeom prst="homePlat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027;p33">
            <a:extLst>
              <a:ext uri="{FF2B5EF4-FFF2-40B4-BE49-F238E27FC236}">
                <a16:creationId xmlns:a16="http://schemas.microsoft.com/office/drawing/2014/main" id="{DA234A12-DF68-A627-58EC-F632854BF196}"/>
              </a:ext>
            </a:extLst>
          </p:cNvPr>
          <p:cNvSpPr txBox="1"/>
          <p:nvPr/>
        </p:nvSpPr>
        <p:spPr>
          <a:xfrm>
            <a:off x="245036" y="1344848"/>
            <a:ext cx="2013600" cy="73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Reduce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carbon</a:t>
            </a: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footprint</a:t>
            </a:r>
            <a:endParaRPr sz="14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039;p33">
            <a:extLst>
              <a:ext uri="{FF2B5EF4-FFF2-40B4-BE49-F238E27FC236}">
                <a16:creationId xmlns:a16="http://schemas.microsoft.com/office/drawing/2014/main" id="{46E9E25D-0CEE-5257-D36B-1DDF363590F9}"/>
              </a:ext>
            </a:extLst>
          </p:cNvPr>
          <p:cNvSpPr txBox="1"/>
          <p:nvPr/>
        </p:nvSpPr>
        <p:spPr>
          <a:xfrm>
            <a:off x="1183477" y="3459355"/>
            <a:ext cx="2835300" cy="73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Replace </a:t>
            </a: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hydraulic</a:t>
            </a: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pneumatic</a:t>
            </a: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systems</a:t>
            </a: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with</a:t>
            </a: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electric</a:t>
            </a: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systems</a:t>
            </a:r>
            <a:endParaRPr sz="14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040;p33">
            <a:extLst>
              <a:ext uri="{FF2B5EF4-FFF2-40B4-BE49-F238E27FC236}">
                <a16:creationId xmlns:a16="http://schemas.microsoft.com/office/drawing/2014/main" id="{F578F287-80F3-1909-C4C8-3BEC06BDD368}"/>
              </a:ext>
            </a:extLst>
          </p:cNvPr>
          <p:cNvSpPr txBox="1"/>
          <p:nvPr/>
        </p:nvSpPr>
        <p:spPr>
          <a:xfrm>
            <a:off x="712064" y="2405655"/>
            <a:ext cx="2112000" cy="73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Become</a:t>
            </a: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lighter</a:t>
            </a: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and more </a:t>
            </a: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energy</a:t>
            </a: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efficient</a:t>
            </a:r>
            <a:endParaRPr sz="1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041;p33">
            <a:extLst>
              <a:ext uri="{FF2B5EF4-FFF2-40B4-BE49-F238E27FC236}">
                <a16:creationId xmlns:a16="http://schemas.microsoft.com/office/drawing/2014/main" id="{148FCC94-7F7F-4AE2-4C7B-6C810E711099}"/>
              </a:ext>
            </a:extLst>
          </p:cNvPr>
          <p:cNvSpPr/>
          <p:nvPr/>
        </p:nvSpPr>
        <p:spPr>
          <a:xfrm rot="2700000">
            <a:off x="4237332" y="4304628"/>
            <a:ext cx="291853" cy="312097"/>
          </a:xfrm>
          <a:custGeom>
            <a:avLst/>
            <a:gdLst/>
            <a:ahLst/>
            <a:cxnLst/>
            <a:rect l="l" t="t" r="r" b="b"/>
            <a:pathLst>
              <a:path w="109" h="116" extrusionOk="0">
                <a:moveTo>
                  <a:pt x="108" y="72"/>
                </a:moveTo>
                <a:cubicBezTo>
                  <a:pt x="66" y="41"/>
                  <a:pt x="66" y="41"/>
                  <a:pt x="66" y="41"/>
                </a:cubicBezTo>
                <a:cubicBezTo>
                  <a:pt x="66" y="21"/>
                  <a:pt x="66" y="21"/>
                  <a:pt x="66" y="21"/>
                </a:cubicBezTo>
                <a:cubicBezTo>
                  <a:pt x="66" y="16"/>
                  <a:pt x="60" y="0"/>
                  <a:pt x="55" y="0"/>
                </a:cubicBezTo>
                <a:cubicBezTo>
                  <a:pt x="49" y="0"/>
                  <a:pt x="44" y="16"/>
                  <a:pt x="44" y="21"/>
                </a:cubicBezTo>
                <a:cubicBezTo>
                  <a:pt x="44" y="41"/>
                  <a:pt x="44" y="41"/>
                  <a:pt x="44" y="41"/>
                </a:cubicBezTo>
                <a:cubicBezTo>
                  <a:pt x="2" y="72"/>
                  <a:pt x="2" y="72"/>
                  <a:pt x="2" y="72"/>
                </a:cubicBezTo>
                <a:cubicBezTo>
                  <a:pt x="1" y="73"/>
                  <a:pt x="0" y="74"/>
                  <a:pt x="0" y="75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7"/>
                  <a:pt x="1" y="78"/>
                  <a:pt x="2" y="79"/>
                </a:cubicBezTo>
                <a:cubicBezTo>
                  <a:pt x="3" y="79"/>
                  <a:pt x="4" y="80"/>
                  <a:pt x="5" y="79"/>
                </a:cubicBezTo>
                <a:cubicBezTo>
                  <a:pt x="44" y="69"/>
                  <a:pt x="44" y="69"/>
                  <a:pt x="44" y="69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99"/>
                  <a:pt x="44" y="99"/>
                  <a:pt x="44" y="99"/>
                </a:cubicBezTo>
                <a:cubicBezTo>
                  <a:pt x="31" y="109"/>
                  <a:pt x="31" y="109"/>
                  <a:pt x="31" y="109"/>
                </a:cubicBezTo>
                <a:cubicBezTo>
                  <a:pt x="30" y="109"/>
                  <a:pt x="29" y="110"/>
                  <a:pt x="29" y="112"/>
                </a:cubicBezTo>
                <a:cubicBezTo>
                  <a:pt x="29" y="112"/>
                  <a:pt x="29" y="112"/>
                  <a:pt x="29" y="112"/>
                </a:cubicBezTo>
                <a:cubicBezTo>
                  <a:pt x="29" y="113"/>
                  <a:pt x="30" y="114"/>
                  <a:pt x="31" y="115"/>
                </a:cubicBezTo>
                <a:cubicBezTo>
                  <a:pt x="32" y="116"/>
                  <a:pt x="33" y="116"/>
                  <a:pt x="34" y="116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75" y="115"/>
                  <a:pt x="75" y="115"/>
                  <a:pt x="75" y="115"/>
                </a:cubicBezTo>
                <a:cubicBezTo>
                  <a:pt x="77" y="116"/>
                  <a:pt x="78" y="116"/>
                  <a:pt x="79" y="115"/>
                </a:cubicBezTo>
                <a:cubicBezTo>
                  <a:pt x="80" y="114"/>
                  <a:pt x="80" y="113"/>
                  <a:pt x="80" y="112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0"/>
                  <a:pt x="80" y="109"/>
                  <a:pt x="78" y="108"/>
                </a:cubicBezTo>
                <a:cubicBezTo>
                  <a:pt x="66" y="99"/>
                  <a:pt x="66" y="99"/>
                  <a:pt x="66" y="99"/>
                </a:cubicBezTo>
                <a:cubicBezTo>
                  <a:pt x="66" y="76"/>
                  <a:pt x="66" y="76"/>
                  <a:pt x="66" y="76"/>
                </a:cubicBezTo>
                <a:cubicBezTo>
                  <a:pt x="66" y="69"/>
                  <a:pt x="66" y="69"/>
                  <a:pt x="66" y="69"/>
                </a:cubicBezTo>
                <a:cubicBezTo>
                  <a:pt x="105" y="79"/>
                  <a:pt x="105" y="79"/>
                  <a:pt x="105" y="79"/>
                </a:cubicBezTo>
                <a:cubicBezTo>
                  <a:pt x="106" y="80"/>
                  <a:pt x="107" y="79"/>
                  <a:pt x="108" y="79"/>
                </a:cubicBezTo>
                <a:cubicBezTo>
                  <a:pt x="109" y="78"/>
                  <a:pt x="109" y="77"/>
                  <a:pt x="109" y="76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09" y="74"/>
                  <a:pt x="109" y="73"/>
                  <a:pt x="108" y="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" name="Google Shape;1042;p33">
            <a:extLst>
              <a:ext uri="{FF2B5EF4-FFF2-40B4-BE49-F238E27FC236}">
                <a16:creationId xmlns:a16="http://schemas.microsoft.com/office/drawing/2014/main" id="{1F5065A8-AA9C-D481-781D-45A2E067F497}"/>
              </a:ext>
            </a:extLst>
          </p:cNvPr>
          <p:cNvGrpSpPr/>
          <p:nvPr/>
        </p:nvGrpSpPr>
        <p:grpSpPr>
          <a:xfrm flipH="1">
            <a:off x="2824064" y="2093384"/>
            <a:ext cx="431884" cy="348058"/>
            <a:chOff x="4722813" y="1060450"/>
            <a:chExt cx="376238" cy="303213"/>
          </a:xfrm>
        </p:grpSpPr>
        <p:sp>
          <p:nvSpPr>
            <p:cNvPr id="17" name="Google Shape;1043;p33">
              <a:extLst>
                <a:ext uri="{FF2B5EF4-FFF2-40B4-BE49-F238E27FC236}">
                  <a16:creationId xmlns:a16="http://schemas.microsoft.com/office/drawing/2014/main" id="{47F7D7FE-B6BE-F0CD-7AB8-6E6610EC7013}"/>
                </a:ext>
              </a:extLst>
            </p:cNvPr>
            <p:cNvSpPr/>
            <p:nvPr/>
          </p:nvSpPr>
          <p:spPr>
            <a:xfrm>
              <a:off x="4821238" y="1060450"/>
              <a:ext cx="277813" cy="234950"/>
            </a:xfrm>
            <a:custGeom>
              <a:avLst/>
              <a:gdLst/>
              <a:ahLst/>
              <a:cxnLst/>
              <a:rect l="l" t="t" r="r" b="b"/>
              <a:pathLst>
                <a:path w="165" h="139" extrusionOk="0">
                  <a:moveTo>
                    <a:pt x="142" y="51"/>
                  </a:moveTo>
                  <a:cubicBezTo>
                    <a:pt x="136" y="42"/>
                    <a:pt x="129" y="33"/>
                    <a:pt x="120" y="25"/>
                  </a:cubicBezTo>
                  <a:cubicBezTo>
                    <a:pt x="114" y="20"/>
                    <a:pt x="97" y="8"/>
                    <a:pt x="99" y="25"/>
                  </a:cubicBezTo>
                  <a:cubicBezTo>
                    <a:pt x="93" y="20"/>
                    <a:pt x="87" y="16"/>
                    <a:pt x="81" y="12"/>
                  </a:cubicBezTo>
                  <a:cubicBezTo>
                    <a:pt x="71" y="5"/>
                    <a:pt x="53" y="0"/>
                    <a:pt x="58" y="19"/>
                  </a:cubicBezTo>
                  <a:cubicBezTo>
                    <a:pt x="39" y="17"/>
                    <a:pt x="19" y="19"/>
                    <a:pt x="0" y="24"/>
                  </a:cubicBezTo>
                  <a:cubicBezTo>
                    <a:pt x="11" y="28"/>
                    <a:pt x="23" y="30"/>
                    <a:pt x="35" y="32"/>
                  </a:cubicBezTo>
                  <a:cubicBezTo>
                    <a:pt x="54" y="35"/>
                    <a:pt x="73" y="41"/>
                    <a:pt x="89" y="52"/>
                  </a:cubicBezTo>
                  <a:cubicBezTo>
                    <a:pt x="114" y="67"/>
                    <a:pt x="134" y="91"/>
                    <a:pt x="147" y="116"/>
                  </a:cubicBezTo>
                  <a:cubicBezTo>
                    <a:pt x="149" y="119"/>
                    <a:pt x="156" y="139"/>
                    <a:pt x="160" y="135"/>
                  </a:cubicBezTo>
                  <a:cubicBezTo>
                    <a:pt x="165" y="130"/>
                    <a:pt x="162" y="116"/>
                    <a:pt x="161" y="109"/>
                  </a:cubicBezTo>
                  <a:cubicBezTo>
                    <a:pt x="160" y="88"/>
                    <a:pt x="153" y="69"/>
                    <a:pt x="142" y="5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044;p33">
              <a:extLst>
                <a:ext uri="{FF2B5EF4-FFF2-40B4-BE49-F238E27FC236}">
                  <a16:creationId xmlns:a16="http://schemas.microsoft.com/office/drawing/2014/main" id="{AC5A28E2-F565-F089-3AC2-6ED4B1C719BB}"/>
                </a:ext>
              </a:extLst>
            </p:cNvPr>
            <p:cNvSpPr/>
            <p:nvPr/>
          </p:nvSpPr>
          <p:spPr>
            <a:xfrm>
              <a:off x="4722813" y="1062038"/>
              <a:ext cx="376238" cy="301625"/>
            </a:xfrm>
            <a:custGeom>
              <a:avLst/>
              <a:gdLst/>
              <a:ahLst/>
              <a:cxnLst/>
              <a:rect l="l" t="t" r="r" b="b"/>
              <a:pathLst>
                <a:path w="223" h="179" extrusionOk="0">
                  <a:moveTo>
                    <a:pt x="202" y="157"/>
                  </a:moveTo>
                  <a:cubicBezTo>
                    <a:pt x="204" y="160"/>
                    <a:pt x="209" y="179"/>
                    <a:pt x="211" y="179"/>
                  </a:cubicBezTo>
                  <a:cubicBezTo>
                    <a:pt x="223" y="179"/>
                    <a:pt x="200" y="122"/>
                    <a:pt x="197" y="118"/>
                  </a:cubicBezTo>
                  <a:cubicBezTo>
                    <a:pt x="180" y="88"/>
                    <a:pt x="156" y="62"/>
                    <a:pt x="125" y="49"/>
                  </a:cubicBezTo>
                  <a:cubicBezTo>
                    <a:pt x="85" y="31"/>
                    <a:pt x="30" y="37"/>
                    <a:pt x="0" y="0"/>
                  </a:cubicBezTo>
                  <a:cubicBezTo>
                    <a:pt x="0" y="15"/>
                    <a:pt x="10" y="29"/>
                    <a:pt x="21" y="39"/>
                  </a:cubicBezTo>
                  <a:cubicBezTo>
                    <a:pt x="26" y="45"/>
                    <a:pt x="33" y="50"/>
                    <a:pt x="40" y="55"/>
                  </a:cubicBezTo>
                  <a:cubicBezTo>
                    <a:pt x="43" y="57"/>
                    <a:pt x="50" y="58"/>
                    <a:pt x="50" y="62"/>
                  </a:cubicBezTo>
                  <a:cubicBezTo>
                    <a:pt x="49" y="69"/>
                    <a:pt x="52" y="76"/>
                    <a:pt x="56" y="82"/>
                  </a:cubicBezTo>
                  <a:cubicBezTo>
                    <a:pt x="77" y="109"/>
                    <a:pt x="117" y="109"/>
                    <a:pt x="147" y="117"/>
                  </a:cubicBezTo>
                  <a:cubicBezTo>
                    <a:pt x="161" y="121"/>
                    <a:pt x="175" y="127"/>
                    <a:pt x="186" y="137"/>
                  </a:cubicBezTo>
                  <a:cubicBezTo>
                    <a:pt x="193" y="143"/>
                    <a:pt x="198" y="149"/>
                    <a:pt x="202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045;p33">
            <a:extLst>
              <a:ext uri="{FF2B5EF4-FFF2-40B4-BE49-F238E27FC236}">
                <a16:creationId xmlns:a16="http://schemas.microsoft.com/office/drawing/2014/main" id="{D28CC82F-0C50-059D-C46C-BDF8AEE54235}"/>
              </a:ext>
            </a:extLst>
          </p:cNvPr>
          <p:cNvSpPr txBox="1"/>
          <p:nvPr/>
        </p:nvSpPr>
        <p:spPr>
          <a:xfrm>
            <a:off x="4596788" y="4055265"/>
            <a:ext cx="2928158" cy="2181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71975" tIns="45700" rIns="7197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Power Electronics challenges</a:t>
            </a:r>
            <a:endParaRPr b="1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692" marR="0" lvl="0" indent="-28569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Higher</a:t>
            </a: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Voltage</a:t>
            </a:r>
            <a:endParaRPr sz="1400" b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692" marR="0" lvl="0" indent="-28569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Higher</a:t>
            </a: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Frequency</a:t>
            </a:r>
            <a:endParaRPr sz="14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692" marR="0" lvl="0" indent="-28569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Bidirectional</a:t>
            </a:r>
            <a:endParaRPr lang="fr-FR" sz="14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692" indent="-285692">
              <a:lnSpc>
                <a:spcPct val="150000"/>
              </a:lnSpc>
              <a:buClr>
                <a:srgbClr val="FFFFFF"/>
              </a:buClr>
              <a:buSzPts val="1800"/>
              <a:buFont typeface="Arial"/>
              <a:buChar char="•"/>
            </a:pPr>
            <a:r>
              <a:rPr lang="fr-FR" sz="1400" b="1" dirty="0" err="1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Higher</a:t>
            </a:r>
            <a:r>
              <a:rPr lang="fr-FR" sz="1400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 Power Density</a:t>
            </a: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</a:pPr>
            <a:endParaRPr sz="14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046;p33">
            <a:extLst>
              <a:ext uri="{FF2B5EF4-FFF2-40B4-BE49-F238E27FC236}">
                <a16:creationId xmlns:a16="http://schemas.microsoft.com/office/drawing/2014/main" id="{8AF49F8D-B934-8299-CFB4-529A7D390466}"/>
              </a:ext>
            </a:extLst>
          </p:cNvPr>
          <p:cNvSpPr/>
          <p:nvPr/>
        </p:nvSpPr>
        <p:spPr>
          <a:xfrm>
            <a:off x="7535302" y="4076535"/>
            <a:ext cx="562829" cy="2154000"/>
          </a:xfrm>
          <a:prstGeom prst="homePlate">
            <a:avLst>
              <a:gd name="adj" fmla="val 64621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1047;p33">
            <a:extLst>
              <a:ext uri="{FF2B5EF4-FFF2-40B4-BE49-F238E27FC236}">
                <a16:creationId xmlns:a16="http://schemas.microsoft.com/office/drawing/2014/main" id="{87075AB8-0943-A85E-125F-AC885699CA10}"/>
              </a:ext>
            </a:extLst>
          </p:cNvPr>
          <p:cNvSpPr txBox="1"/>
          <p:nvPr/>
        </p:nvSpPr>
        <p:spPr>
          <a:xfrm rot="5400000">
            <a:off x="7250498" y="5046956"/>
            <a:ext cx="1053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cap="none" dirty="0">
                <a:solidFill>
                  <a:srgbClr val="00A160"/>
                </a:solidFill>
                <a:latin typeface="Calibri"/>
                <a:ea typeface="Calibri"/>
                <a:cs typeface="Calibri"/>
                <a:sym typeface="Calibri"/>
              </a:rPr>
              <a:t>ANSWER</a:t>
            </a:r>
            <a:endParaRPr b="1" dirty="0"/>
          </a:p>
        </p:txBody>
      </p:sp>
      <p:sp>
        <p:nvSpPr>
          <p:cNvPr id="23" name="Google Shape;1050;p33">
            <a:extLst>
              <a:ext uri="{FF2B5EF4-FFF2-40B4-BE49-F238E27FC236}">
                <a16:creationId xmlns:a16="http://schemas.microsoft.com/office/drawing/2014/main" id="{CA697D88-1360-7B20-82B5-C4124F3FB22F}"/>
              </a:ext>
            </a:extLst>
          </p:cNvPr>
          <p:cNvSpPr/>
          <p:nvPr/>
        </p:nvSpPr>
        <p:spPr>
          <a:xfrm rot="996309">
            <a:off x="4076485" y="3122106"/>
            <a:ext cx="157467" cy="42685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48000" y="0"/>
                </a:moveTo>
                <a:lnTo>
                  <a:pt x="120000" y="332"/>
                </a:lnTo>
                <a:lnTo>
                  <a:pt x="90666" y="25263"/>
                </a:lnTo>
                <a:lnTo>
                  <a:pt x="118000" y="25263"/>
                </a:lnTo>
                <a:lnTo>
                  <a:pt x="88666" y="48864"/>
                </a:lnTo>
                <a:lnTo>
                  <a:pt x="114666" y="48864"/>
                </a:lnTo>
                <a:lnTo>
                  <a:pt x="0" y="120000"/>
                </a:lnTo>
                <a:lnTo>
                  <a:pt x="36666" y="71135"/>
                </a:lnTo>
                <a:lnTo>
                  <a:pt x="11333" y="71135"/>
                </a:lnTo>
                <a:lnTo>
                  <a:pt x="30666" y="48199"/>
                </a:lnTo>
                <a:lnTo>
                  <a:pt x="2666" y="46204"/>
                </a:lnTo>
                <a:lnTo>
                  <a:pt x="480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DBEC3CD-8CA6-7456-8D38-2875D06D9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249" y="854312"/>
            <a:ext cx="3936272" cy="3060000"/>
          </a:xfrm>
          <a:prstGeom prst="rect">
            <a:avLst/>
          </a:prstGeom>
        </p:spPr>
      </p:pic>
      <p:sp>
        <p:nvSpPr>
          <p:cNvPr id="25" name="Google Shape;1040;p33">
            <a:extLst>
              <a:ext uri="{FF2B5EF4-FFF2-40B4-BE49-F238E27FC236}">
                <a16:creationId xmlns:a16="http://schemas.microsoft.com/office/drawing/2014/main" id="{6E95C247-36A1-C764-F55E-CBC5ACC50B40}"/>
              </a:ext>
            </a:extLst>
          </p:cNvPr>
          <p:cNvSpPr txBox="1"/>
          <p:nvPr/>
        </p:nvSpPr>
        <p:spPr>
          <a:xfrm>
            <a:off x="1856152" y="4608782"/>
            <a:ext cx="2409195" cy="884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More </a:t>
            </a: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electric</a:t>
            </a: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launchers</a:t>
            </a: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/satellites :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     </a:t>
            </a: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More </a:t>
            </a:r>
            <a:r>
              <a:rPr lang="fr-FR" sz="14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functions</a:t>
            </a:r>
            <a:endParaRPr lang="fr-FR" sz="14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     </a:t>
            </a:r>
            <a:r>
              <a:rPr lang="fr-FR" sz="1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More power</a:t>
            </a:r>
            <a:endParaRPr sz="1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AFC00CE8-A9A7-71EA-865D-7B5AAFB19DEF}"/>
              </a:ext>
            </a:extLst>
          </p:cNvPr>
          <p:cNvGrpSpPr/>
          <p:nvPr/>
        </p:nvGrpSpPr>
        <p:grpSpPr>
          <a:xfrm>
            <a:off x="8098131" y="4873842"/>
            <a:ext cx="4041327" cy="523180"/>
            <a:chOff x="8158737" y="4636660"/>
            <a:chExt cx="4041327" cy="523180"/>
          </a:xfrm>
        </p:grpSpPr>
        <p:sp>
          <p:nvSpPr>
            <p:cNvPr id="32" name="Google Shape;1030;p33">
              <a:extLst>
                <a:ext uri="{FF2B5EF4-FFF2-40B4-BE49-F238E27FC236}">
                  <a16:creationId xmlns:a16="http://schemas.microsoft.com/office/drawing/2014/main" id="{71D9E37F-9AED-B5A4-7B21-1EE6E6A6FA95}"/>
                </a:ext>
              </a:extLst>
            </p:cNvPr>
            <p:cNvSpPr txBox="1"/>
            <p:nvPr/>
          </p:nvSpPr>
          <p:spPr>
            <a:xfrm>
              <a:off x="9408746" y="4636660"/>
              <a:ext cx="2791318" cy="5231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PSFB / </a:t>
              </a:r>
              <a:r>
                <a:rPr lang="fr-FR" sz="1400" b="1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DAB/MAB / </a:t>
              </a:r>
              <a:r>
                <a:rPr lang="fr-FR" sz="1400" b="1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resonant</a:t>
              </a:r>
              <a:r>
                <a:rPr lang="fr-FR" sz="1400" b="1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LLC/ </a:t>
              </a:r>
              <a:r>
                <a:rPr lang="fr-FR" sz="1400" b="1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interleaved</a:t>
              </a:r>
              <a:r>
                <a:rPr lang="fr-FR" sz="1400" b="1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fr-FR" sz="1400" b="1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converters</a:t>
              </a:r>
              <a:endParaRPr sz="1400" dirty="0"/>
            </a:p>
          </p:txBody>
        </p:sp>
        <p:sp>
          <p:nvSpPr>
            <p:cNvPr id="34" name="Google Shape;1022;p33">
              <a:extLst>
                <a:ext uri="{FF2B5EF4-FFF2-40B4-BE49-F238E27FC236}">
                  <a16:creationId xmlns:a16="http://schemas.microsoft.com/office/drawing/2014/main" id="{CE480E4A-E079-28A0-49EC-EE5C7EAB0248}"/>
                </a:ext>
              </a:extLst>
            </p:cNvPr>
            <p:cNvSpPr txBox="1"/>
            <p:nvPr/>
          </p:nvSpPr>
          <p:spPr>
            <a:xfrm>
              <a:off x="8158737" y="4636660"/>
              <a:ext cx="1250009" cy="5231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Topologies :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4AAFBA79-9CD2-2715-502B-CB484BDDAD1F}"/>
              </a:ext>
            </a:extLst>
          </p:cNvPr>
          <p:cNvGrpSpPr/>
          <p:nvPr/>
        </p:nvGrpSpPr>
        <p:grpSpPr>
          <a:xfrm>
            <a:off x="8098131" y="4124652"/>
            <a:ext cx="4041327" cy="523518"/>
            <a:chOff x="8150673" y="3810933"/>
            <a:chExt cx="4041327" cy="523518"/>
          </a:xfrm>
        </p:grpSpPr>
        <p:sp>
          <p:nvSpPr>
            <p:cNvPr id="35" name="Google Shape;1030;p33">
              <a:extLst>
                <a:ext uri="{FF2B5EF4-FFF2-40B4-BE49-F238E27FC236}">
                  <a16:creationId xmlns:a16="http://schemas.microsoft.com/office/drawing/2014/main" id="{B6E59AE8-1B2C-2181-F418-83A180C209DF}"/>
                </a:ext>
              </a:extLst>
            </p:cNvPr>
            <p:cNvSpPr txBox="1"/>
            <p:nvPr/>
          </p:nvSpPr>
          <p:spPr>
            <a:xfrm>
              <a:off x="9336656" y="3811271"/>
              <a:ext cx="2855344" cy="5231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b="1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Wide Gap </a:t>
              </a:r>
              <a:r>
                <a:rPr lang="fr-FR" sz="1400" b="1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Semiconductors</a:t>
              </a:r>
              <a:r>
                <a:rPr lang="fr-FR" sz="1400" b="1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b="1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(Gan / Sic)</a:t>
              </a:r>
              <a:endParaRPr sz="1400" dirty="0"/>
            </a:p>
          </p:txBody>
        </p:sp>
        <p:sp>
          <p:nvSpPr>
            <p:cNvPr id="36" name="Google Shape;1022;p33">
              <a:extLst>
                <a:ext uri="{FF2B5EF4-FFF2-40B4-BE49-F238E27FC236}">
                  <a16:creationId xmlns:a16="http://schemas.microsoft.com/office/drawing/2014/main" id="{62A392D0-D054-3DFB-0941-A0A89DDD15AC}"/>
                </a:ext>
              </a:extLst>
            </p:cNvPr>
            <p:cNvSpPr txBox="1"/>
            <p:nvPr/>
          </p:nvSpPr>
          <p:spPr>
            <a:xfrm>
              <a:off x="8150673" y="3810933"/>
              <a:ext cx="1196781" cy="5231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Active components :</a:t>
              </a:r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34587F7E-3326-24AE-8A2C-90B79FD65745}"/>
              </a:ext>
            </a:extLst>
          </p:cNvPr>
          <p:cNvGrpSpPr/>
          <p:nvPr/>
        </p:nvGrpSpPr>
        <p:grpSpPr>
          <a:xfrm>
            <a:off x="8098131" y="5622694"/>
            <a:ext cx="4041328" cy="540000"/>
            <a:chOff x="8150673" y="5470757"/>
            <a:chExt cx="4041328" cy="540000"/>
          </a:xfrm>
        </p:grpSpPr>
        <p:sp>
          <p:nvSpPr>
            <p:cNvPr id="38" name="Google Shape;1030;p33">
              <a:extLst>
                <a:ext uri="{FF2B5EF4-FFF2-40B4-BE49-F238E27FC236}">
                  <a16:creationId xmlns:a16="http://schemas.microsoft.com/office/drawing/2014/main" id="{FD160B93-C869-3928-960C-2FB3386DF724}"/>
                </a:ext>
              </a:extLst>
            </p:cNvPr>
            <p:cNvSpPr txBox="1"/>
            <p:nvPr/>
          </p:nvSpPr>
          <p:spPr>
            <a:xfrm>
              <a:off x="9571763" y="5470757"/>
              <a:ext cx="2620238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b="1" cap="none" dirty="0">
                  <a:solidFill>
                    <a:srgbClr val="0033CC"/>
                  </a:solidFill>
                  <a:latin typeface="Calibri"/>
                  <a:ea typeface="Calibri"/>
                  <a:cs typeface="Calibri"/>
                  <a:sym typeface="Calibri"/>
                </a:rPr>
                <a:t>EXXELIA </a:t>
              </a:r>
              <a:r>
                <a:rPr lang="fr-FR" sz="1400" b="1" cap="none" dirty="0" err="1">
                  <a:solidFill>
                    <a:srgbClr val="0033CC"/>
                  </a:solidFill>
                  <a:latin typeface="Calibri"/>
                  <a:ea typeface="Calibri"/>
                  <a:cs typeface="Calibri"/>
                  <a:sym typeface="Calibri"/>
                </a:rPr>
                <a:t>develops</a:t>
              </a:r>
              <a:r>
                <a:rPr lang="fr-FR" sz="1400" b="1" dirty="0">
                  <a:solidFill>
                    <a:srgbClr val="0033CC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fr-FR" sz="1400" b="1" cap="none" dirty="0">
                  <a:solidFill>
                    <a:srgbClr val="0033CC"/>
                  </a:solidFill>
                  <a:latin typeface="Calibri"/>
                  <a:ea typeface="Calibri"/>
                  <a:cs typeface="Calibri"/>
                  <a:sym typeface="Calibri"/>
                </a:rPr>
                <a:t>Integrated Magnetic Components (IMC)</a:t>
              </a:r>
              <a:endParaRPr sz="1400" b="1" dirty="0">
                <a:solidFill>
                  <a:srgbClr val="0033CC"/>
                </a:solidFill>
              </a:endParaRPr>
            </a:p>
          </p:txBody>
        </p:sp>
        <p:sp>
          <p:nvSpPr>
            <p:cNvPr id="39" name="Google Shape;1022;p33">
              <a:extLst>
                <a:ext uri="{FF2B5EF4-FFF2-40B4-BE49-F238E27FC236}">
                  <a16:creationId xmlns:a16="http://schemas.microsoft.com/office/drawing/2014/main" id="{B32E202E-82DE-9580-A95C-A65CC2BBB0BF}"/>
                </a:ext>
              </a:extLst>
            </p:cNvPr>
            <p:cNvSpPr txBox="1"/>
            <p:nvPr/>
          </p:nvSpPr>
          <p:spPr>
            <a:xfrm>
              <a:off x="8150673" y="5470757"/>
              <a:ext cx="1421089" cy="54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b="1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Magnetic</a:t>
              </a:r>
              <a:r>
                <a:rPr lang="fr-FR" sz="14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components 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20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1941;g22c9fdcc250_0_0"/>
          <p:cNvSpPr txBox="1"/>
          <p:nvPr/>
        </p:nvSpPr>
        <p:spPr>
          <a:xfrm>
            <a:off x="0" y="177745"/>
            <a:ext cx="11699011" cy="463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706" tIns="43829" rIns="87706" bIns="43829" anchor="t" anchorCtr="0">
            <a:noAutofit/>
          </a:bodyPr>
          <a:lstStyle/>
          <a:p>
            <a:pPr marL="0" marR="0" lvl="0" indent="0" algn="l" defTabSz="91421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EXXELIA R&amp;D: Addressing emerging trends in power electronics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Century Gothic"/>
              <a:cs typeface="Century Gothic"/>
              <a:sym typeface="Arial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0F4C63-EA47-D5EB-F885-75DB7E820481}"/>
              </a:ext>
            </a:extLst>
          </p:cNvPr>
          <p:cNvGrpSpPr/>
          <p:nvPr/>
        </p:nvGrpSpPr>
        <p:grpSpPr>
          <a:xfrm>
            <a:off x="518535" y="992787"/>
            <a:ext cx="11003077" cy="5407959"/>
            <a:chOff x="516943" y="984829"/>
            <a:chExt cx="11003077" cy="5407959"/>
          </a:xfrm>
        </p:grpSpPr>
        <p:grpSp>
          <p:nvGrpSpPr>
            <p:cNvPr id="184" name="Google Shape;184;p7"/>
            <p:cNvGrpSpPr/>
            <p:nvPr/>
          </p:nvGrpSpPr>
          <p:grpSpPr>
            <a:xfrm>
              <a:off x="516943" y="992786"/>
              <a:ext cx="11003077" cy="5400002"/>
              <a:chOff x="494" y="-21544"/>
              <a:chExt cx="11005618" cy="5401252"/>
            </a:xfrm>
          </p:grpSpPr>
          <p:sp>
            <p:nvSpPr>
              <p:cNvPr id="185" name="Google Shape;185;p7"/>
              <p:cNvSpPr/>
              <p:nvPr/>
            </p:nvSpPr>
            <p:spPr>
              <a:xfrm rot="16200000">
                <a:off x="-1079755" y="1058706"/>
                <a:ext cx="5401250" cy="3240750"/>
              </a:xfrm>
              <a:prstGeom prst="flowChartManualOperation">
                <a:avLst/>
              </a:prstGeom>
              <a:solidFill>
                <a:srgbClr val="304956"/>
              </a:solidFill>
              <a:ln>
                <a:noFill/>
              </a:ln>
            </p:spPr>
            <p:txBody>
              <a:bodyPr spcFirstLastPara="1" wrap="square" lIns="91404" tIns="91404" rIns="91404" bIns="91404" anchor="ctr" anchorCtr="0">
                <a:noAutofit/>
              </a:bodyPr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7"/>
              <p:cNvSpPr txBox="1"/>
              <p:nvPr/>
            </p:nvSpPr>
            <p:spPr>
              <a:xfrm>
                <a:off x="494" y="1075942"/>
                <a:ext cx="2698094" cy="3227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12654" tIns="0" rIns="412654" bIns="0" anchor="t" anchorCtr="0">
                <a:noAutofit/>
              </a:bodyPr>
              <a:lstStyle/>
              <a:p>
                <a:pPr marL="0" marR="0" lvl="0" indent="0" algn="l" defTabSz="914217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500"/>
                  <a:buFont typeface="Arial"/>
                  <a:buNone/>
                  <a:tabLst/>
                  <a:defRPr/>
                </a:pPr>
                <a:r>
                  <a:rPr kumimoji="0" lang="fr-FR" sz="6499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</a:t>
                </a:r>
                <a:endParaRPr kumimoji="0" sz="6499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  <a:p>
                <a:pPr marL="285693" marR="0" lvl="1" indent="0" algn="l" defTabSz="914217" rtl="0" eaLnBrk="1" fontAlgn="auto" latinLnBrk="0" hangingPunct="1">
                  <a:lnSpc>
                    <a:spcPct val="90000"/>
                  </a:lnSpc>
                  <a:spcBef>
                    <a:spcPts val="2275"/>
                  </a:spcBef>
                  <a:spcAft>
                    <a:spcPts val="0"/>
                  </a:spcAft>
                  <a:buClr>
                    <a:srgbClr val="000000"/>
                  </a:buClr>
                  <a:buSzPts val="5100"/>
                  <a:buFont typeface="Arial"/>
                  <a:buNone/>
                  <a:tabLst/>
                  <a:defRPr/>
                </a:pPr>
                <a:endParaRPr kumimoji="0" sz="5099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7"/>
              <p:cNvSpPr/>
              <p:nvPr/>
            </p:nvSpPr>
            <p:spPr>
              <a:xfrm rot="16200000">
                <a:off x="2792874" y="1058707"/>
                <a:ext cx="5401250" cy="3240750"/>
              </a:xfrm>
              <a:prstGeom prst="flowChartManualOperation">
                <a:avLst/>
              </a:prstGeom>
              <a:solidFill>
                <a:srgbClr val="708390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04" tIns="91404" rIns="91404" bIns="91404" anchor="ctr" anchorCtr="0">
                <a:noAutofit/>
              </a:bodyPr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7"/>
              <p:cNvSpPr txBox="1"/>
              <p:nvPr/>
            </p:nvSpPr>
            <p:spPr>
              <a:xfrm>
                <a:off x="5701080" y="1075942"/>
                <a:ext cx="2444449" cy="3227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12654" tIns="0" rIns="412654" bIns="0" anchor="t" anchorCtr="0">
                <a:noAutofit/>
              </a:bodyPr>
              <a:lstStyle/>
              <a:p>
                <a:pPr marL="0" marR="0" lvl="0" indent="0" algn="l" defTabSz="914217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500"/>
                  <a:buFont typeface="Arial"/>
                  <a:buNone/>
                  <a:tabLst/>
                  <a:defRPr/>
                </a:pPr>
                <a:r>
                  <a:rPr kumimoji="0" lang="fr-FR" sz="6499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</a:t>
                </a:r>
                <a:endParaRPr kumimoji="0" sz="6499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  <a:p>
                <a:pPr marL="285693" marR="0" lvl="1" indent="0" algn="l" defTabSz="914217" rtl="0" eaLnBrk="1" fontAlgn="auto" latinLnBrk="0" hangingPunct="1">
                  <a:lnSpc>
                    <a:spcPct val="90000"/>
                  </a:lnSpc>
                  <a:spcBef>
                    <a:spcPts val="2275"/>
                  </a:spcBef>
                  <a:spcAft>
                    <a:spcPts val="0"/>
                  </a:spcAft>
                  <a:buClr>
                    <a:srgbClr val="000000"/>
                  </a:buClr>
                  <a:buSzPts val="5100"/>
                  <a:buFont typeface="Arial"/>
                  <a:buNone/>
                  <a:tabLst/>
                  <a:defRPr/>
                </a:pPr>
                <a:endParaRPr kumimoji="0" sz="5099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  <a:p>
                <a:pPr marL="285693" marR="0" lvl="1" indent="0" algn="l" defTabSz="914217" rtl="0" eaLnBrk="1" fontAlgn="auto" latinLnBrk="0" hangingPunct="1">
                  <a:lnSpc>
                    <a:spcPct val="90000"/>
                  </a:lnSpc>
                  <a:spcBef>
                    <a:spcPts val="765"/>
                  </a:spcBef>
                  <a:spcAft>
                    <a:spcPts val="0"/>
                  </a:spcAft>
                  <a:buClr>
                    <a:srgbClr val="000000"/>
                  </a:buClr>
                  <a:buSzPts val="5100"/>
                  <a:buFont typeface="Arial"/>
                  <a:buNone/>
                  <a:tabLst/>
                  <a:defRPr/>
                </a:pPr>
                <a:endParaRPr kumimoji="0" sz="5099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7"/>
              <p:cNvSpPr/>
              <p:nvPr/>
            </p:nvSpPr>
            <p:spPr>
              <a:xfrm rot="16200000">
                <a:off x="6665504" y="1058708"/>
                <a:ext cx="5401250" cy="3240750"/>
              </a:xfrm>
              <a:prstGeom prst="flowChartManualOperation">
                <a:avLst/>
              </a:prstGeom>
              <a:solidFill>
                <a:srgbClr val="9AA0A4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04" tIns="91404" rIns="91404" bIns="91404" anchor="ctr" anchorCtr="0">
                <a:noAutofit/>
              </a:bodyPr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7"/>
              <p:cNvSpPr txBox="1"/>
              <p:nvPr/>
            </p:nvSpPr>
            <p:spPr>
              <a:xfrm>
                <a:off x="8321075" y="1075942"/>
                <a:ext cx="2685037" cy="32278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12654" tIns="0" rIns="412654" bIns="0" anchor="ctr" anchorCtr="0">
                <a:noAutofit/>
              </a:bodyPr>
              <a:lstStyle/>
              <a:p>
                <a:pPr marL="0" marR="0" lvl="0" indent="0" algn="ctr" defTabSz="914217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500"/>
                  <a:buFont typeface="Arial"/>
                  <a:buNone/>
                  <a:tabLst/>
                  <a:defRPr/>
                </a:pPr>
                <a:endParaRPr kumimoji="0" sz="6499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6" name="Google Shape;196;p7"/>
            <p:cNvSpPr txBox="1"/>
            <p:nvPr/>
          </p:nvSpPr>
          <p:spPr>
            <a:xfrm>
              <a:off x="8279509" y="1014326"/>
              <a:ext cx="3207600" cy="10734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04" tIns="45689" rIns="0" bIns="45689" anchor="t" anchorCtr="0">
              <a:no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PILLAR S3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RELIABILITY OF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HIGH VOLTAGE COMPONENTS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Wingdings" panose="05000000000000000000" pitchFamily="2" charset="2"/>
                </a:rPr>
                <a:t></a:t>
              </a:r>
              <a:r>
                <a:rPr kumimoji="0" lang="fr-F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Master high voltages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7" name="Google Shape;197;p7"/>
            <p:cNvSpPr txBox="1"/>
            <p:nvPr/>
          </p:nvSpPr>
          <p:spPr>
            <a:xfrm>
              <a:off x="518535" y="984829"/>
              <a:ext cx="3240000" cy="114632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04" tIns="45689" rIns="91404" bIns="45689" anchor="t" anchorCtr="0">
              <a:no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A160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PILLAR S1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INTEGRATED MAGNETIC COMPONENTS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171450" marR="0" lvl="0" indent="-17145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Wingdings" panose="05000000000000000000" pitchFamily="2" charset="2"/>
                <a:buChar char="à"/>
                <a:tabLst/>
                <a:defRPr/>
              </a:pPr>
              <a:r>
                <a:rPr kumimoji="0" lang="fr-F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One component, multiple </a:t>
              </a:r>
              <a:r>
                <a:rPr kumimoji="0" lang="fr-FR" sz="11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functions</a:t>
              </a:r>
              <a:endParaRPr kumimoji="0" lang="fr-FR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8" name="Google Shape;198;p7"/>
            <p:cNvSpPr txBox="1"/>
            <p:nvPr/>
          </p:nvSpPr>
          <p:spPr>
            <a:xfrm>
              <a:off x="4408703" y="1014325"/>
              <a:ext cx="3207600" cy="107345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04" tIns="45689" rIns="91404" bIns="45689" anchor="t" anchorCtr="0">
              <a:no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A160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PILLAR S2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THERMAL 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OPTIMIZATION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Wingdings" panose="05000000000000000000" pitchFamily="2" charset="2"/>
                </a:rPr>
                <a:t></a:t>
              </a:r>
              <a:r>
                <a:rPr kumimoji="0" lang="fr-F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The right design </a:t>
              </a:r>
              <a:r>
                <a:rPr kumimoji="0" lang="fr-FR" sz="11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margin</a:t>
              </a:r>
              <a:endPara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7"/>
            <p:cNvSpPr txBox="1"/>
            <p:nvPr/>
          </p:nvSpPr>
          <p:spPr>
            <a:xfrm>
              <a:off x="818983" y="3876987"/>
              <a:ext cx="2734533" cy="12913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542" rIns="0" bIns="0" anchor="t" anchorCtr="0">
              <a:no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2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C475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Subsystem</a:t>
              </a: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C475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kumimoji="0" lang="fr-FR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C475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supporting</a:t>
              </a: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C475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kumimoji="0" lang="fr-FR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C475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innovative</a:t>
              </a: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C475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 architectures </a:t>
              </a: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C475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457109" marR="0" lvl="0" indent="-304739" algn="l" defTabSz="914217" rtl="0" eaLnBrk="1" fontAlgn="auto" latinLnBrk="0" hangingPunct="1">
                <a:lnSpc>
                  <a:spcPct val="102000"/>
                </a:lnSpc>
                <a:spcBef>
                  <a:spcPts val="576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Calibri"/>
                <a:buChar char="❏"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Consistent </a:t>
              </a:r>
              <a:r>
                <a:rPr kumimoji="0" lang="fr-FR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leakage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inductance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457109" marR="0" lvl="0" indent="-304739" algn="l" defTabSz="914217" rtl="0" eaLnBrk="1" fontAlgn="auto" latinLnBrk="0" hangingPunct="1">
                <a:lnSpc>
                  <a:spcPct val="10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Calibri"/>
                <a:buChar char="❏"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Reduced </a:t>
              </a:r>
              <a:r>
                <a:rPr kumimoji="0" lang="fr-FR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winding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self</a:t>
              </a: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capacitance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457109" marR="0" lvl="0" indent="-304739" algn="l" defTabSz="914217" rtl="0" eaLnBrk="1" fontAlgn="auto" latinLnBrk="0" hangingPunct="1">
                <a:lnSpc>
                  <a:spcPct val="10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Calibri"/>
                <a:buChar char="❏"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Size and </a:t>
              </a:r>
              <a:r>
                <a:rPr kumimoji="0" lang="fr-FR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weight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kumimoji="0" lang="fr-FR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reduction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2000"/>
                </a:lnSpc>
                <a:spcBef>
                  <a:spcPts val="576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1" indent="63487" algn="l" defTabSz="914217" rtl="0" eaLnBrk="1" fontAlgn="auto" latinLnBrk="0" hangingPunct="1">
                <a:lnSpc>
                  <a:spcPct val="100000"/>
                </a:lnSpc>
                <a:spcBef>
                  <a:spcPts val="576"/>
                </a:spcBef>
                <a:spcAft>
                  <a:spcPts val="0"/>
                </a:spcAft>
                <a:buClr>
                  <a:srgbClr val="007847"/>
                </a:buClr>
                <a:buSzPts val="1000"/>
                <a:buFont typeface="Arial"/>
                <a:buNone/>
                <a:tabLst/>
                <a:defRPr/>
              </a:pPr>
              <a:endPara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1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         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kumimoji="0" sz="1248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7"/>
            <p:cNvSpPr txBox="1"/>
            <p:nvPr/>
          </p:nvSpPr>
          <p:spPr>
            <a:xfrm>
              <a:off x="4723075" y="3876987"/>
              <a:ext cx="2528515" cy="11959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542" rIns="0" bIns="0" anchor="t" anchorCtr="0">
              <a:no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2000"/>
                </a:lnSpc>
                <a:spcBef>
                  <a:spcPts val="768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EA8B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The </a:t>
              </a:r>
              <a:r>
                <a:rPr kumimoji="0" lang="fr-FR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EA8B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smallest</a:t>
              </a: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EA8B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 high </a:t>
              </a:r>
              <a:r>
                <a:rPr kumimoji="0" lang="fr-FR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EA8B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reliability</a:t>
              </a: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EA8B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 component for </a:t>
              </a:r>
              <a:r>
                <a:rPr kumimoji="0" lang="fr-FR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EA8B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specified</a:t>
              </a: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EA8B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 rating</a:t>
              </a: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EA8B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457109" marR="0" lvl="0" indent="-304739" algn="l" defTabSz="914217" rtl="0" eaLnBrk="1" fontAlgn="auto" latinLnBrk="0" hangingPunct="1">
                <a:lnSpc>
                  <a:spcPct val="102000"/>
                </a:lnSpc>
                <a:spcBef>
                  <a:spcPts val="576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Calibri"/>
                <a:buChar char="❏"/>
                <a:tabLst/>
                <a:defRPr/>
              </a:pPr>
              <a:r>
                <a:rPr kumimoji="0" lang="fr-FR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Accurate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kumimoji="0" lang="fr-FR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losses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kumimoji="0" lang="fr-FR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calculation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457109" marR="0" lvl="0" indent="-304739" algn="l" defTabSz="914217" rtl="0" eaLnBrk="1" fontAlgn="auto" latinLnBrk="0" hangingPunct="1">
                <a:lnSpc>
                  <a:spcPct val="10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Calibri"/>
                <a:buChar char="❏"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Thermal </a:t>
              </a:r>
              <a:r>
                <a:rPr kumimoji="0" lang="fr-FR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modeling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274265" marR="0" lvl="0" indent="-172685" algn="l" defTabSz="914217" rtl="0" eaLnBrk="1" fontAlgn="auto" latinLnBrk="0" hangingPunct="1">
                <a:lnSpc>
                  <a:spcPct val="102000"/>
                </a:lnSpc>
                <a:spcBef>
                  <a:spcPts val="576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274265" marR="0" lvl="0" indent="-172685" algn="l" defTabSz="914217" rtl="0" eaLnBrk="1" fontAlgn="auto" latinLnBrk="0" hangingPunct="1">
                <a:lnSpc>
                  <a:spcPct val="102000"/>
                </a:lnSpc>
                <a:spcBef>
                  <a:spcPts val="576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2000"/>
                </a:lnSpc>
                <a:spcBef>
                  <a:spcPts val="576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7000"/>
                </a:lnSpc>
                <a:spcBef>
                  <a:spcPts val="576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7000"/>
                </a:lnSpc>
                <a:spcBef>
                  <a:spcPts val="768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7"/>
            <p:cNvSpPr txBox="1"/>
            <p:nvPr/>
          </p:nvSpPr>
          <p:spPr>
            <a:xfrm>
              <a:off x="8660097" y="3876987"/>
              <a:ext cx="2551241" cy="12913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542" rIns="0" bIns="0" anchor="t" anchorCtr="0">
              <a:no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2000"/>
                </a:lnSpc>
                <a:spcBef>
                  <a:spcPts val="768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7FFAE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The </a:t>
              </a:r>
              <a:r>
                <a:rPr kumimoji="0" lang="fr-FR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7FFAE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smallest</a:t>
              </a: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7FFAE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 high </a:t>
              </a:r>
              <a:r>
                <a:rPr kumimoji="0" lang="fr-FR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7FFAE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reliability</a:t>
              </a: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7FFAE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 component for </a:t>
              </a:r>
              <a:r>
                <a:rPr kumimoji="0" lang="fr-FR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7FFAE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specified</a:t>
              </a: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7FFAE"/>
                  </a:solidFill>
                  <a:effectLst/>
                  <a:uLnTx/>
                  <a:uFillTx/>
                  <a:latin typeface="Century Gothic"/>
                  <a:ea typeface="Century Gothic"/>
                  <a:cs typeface="Century Gothic"/>
                  <a:sym typeface="Century Gothic"/>
                </a:rPr>
                <a:t> high operating voltages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457109" marR="0" lvl="0" indent="-304739" algn="l" defTabSz="914217" rtl="0" eaLnBrk="1" fontAlgn="auto" latinLnBrk="0" hangingPunct="1">
                <a:lnSpc>
                  <a:spcPct val="102000"/>
                </a:lnSpc>
                <a:spcBef>
                  <a:spcPts val="576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Calibri"/>
                <a:buChar char="❏"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Partial </a:t>
              </a:r>
              <a:r>
                <a:rPr kumimoji="0" lang="fr-FR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discharge</a:t>
              </a: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mitigation</a:t>
              </a: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457109" marR="0" lvl="0" indent="-304739" algn="l" defTabSz="914217" rtl="0" eaLnBrk="1" fontAlgn="auto" latinLnBrk="0" hangingPunct="1">
                <a:lnSpc>
                  <a:spcPct val="10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Calibri"/>
                <a:buChar char="❏"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Building block </a:t>
              </a:r>
              <a:r>
                <a:rPr kumimoji="0" lang="fr-FR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development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l" defTabSz="914217" rtl="0" eaLnBrk="1" fontAlgn="auto" latinLnBrk="0" hangingPunct="1">
                <a:lnSpc>
                  <a:spcPct val="102000"/>
                </a:lnSpc>
                <a:spcBef>
                  <a:spcPts val="576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  <a:tabLst/>
                <a:defRPr/>
              </a:pPr>
              <a:endParaRPr kumimoji="0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2000"/>
                </a:lnSpc>
                <a:spcBef>
                  <a:spcPts val="576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274265" marR="0" lvl="0" indent="-172685" algn="l" defTabSz="914217" rtl="0" eaLnBrk="1" fontAlgn="auto" latinLnBrk="0" hangingPunct="1">
                <a:lnSpc>
                  <a:spcPct val="102000"/>
                </a:lnSpc>
                <a:spcBef>
                  <a:spcPts val="576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274265" marR="0" lvl="0" indent="-172685" algn="l" defTabSz="914217" rtl="0" eaLnBrk="1" fontAlgn="auto" latinLnBrk="0" hangingPunct="1">
                <a:lnSpc>
                  <a:spcPct val="102000"/>
                </a:lnSpc>
                <a:spcBef>
                  <a:spcPts val="576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2000"/>
                </a:lnSpc>
                <a:spcBef>
                  <a:spcPts val="576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7000"/>
                </a:lnSpc>
                <a:spcBef>
                  <a:spcPts val="576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defTabSz="914217" rtl="0" eaLnBrk="1" fontAlgn="auto" latinLnBrk="0" hangingPunct="1">
                <a:lnSpc>
                  <a:spcPct val="107000"/>
                </a:lnSpc>
                <a:spcBef>
                  <a:spcPts val="768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4" name="Google Shape;194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863861" y="2366514"/>
              <a:ext cx="2205868" cy="136921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9" name="Google Shape;199;p7"/>
            <p:cNvGrpSpPr/>
            <p:nvPr/>
          </p:nvGrpSpPr>
          <p:grpSpPr>
            <a:xfrm>
              <a:off x="818983" y="2366514"/>
              <a:ext cx="2469593" cy="1203622"/>
              <a:chOff x="902630" y="2399646"/>
              <a:chExt cx="2304422" cy="1080694"/>
            </a:xfrm>
          </p:grpSpPr>
          <p:grpSp>
            <p:nvGrpSpPr>
              <p:cNvPr id="200" name="Google Shape;200;p7"/>
              <p:cNvGrpSpPr/>
              <p:nvPr/>
            </p:nvGrpSpPr>
            <p:grpSpPr>
              <a:xfrm>
                <a:off x="902630" y="2399646"/>
                <a:ext cx="2304422" cy="1080694"/>
                <a:chOff x="1290535" y="1980305"/>
                <a:chExt cx="4143375" cy="1943100"/>
              </a:xfrm>
            </p:grpSpPr>
            <p:pic>
              <p:nvPicPr>
                <p:cNvPr id="201" name="Google Shape;201;p7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290535" y="1980305"/>
                  <a:ext cx="4143375" cy="1943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02" name="Google Shape;202;p7"/>
                <p:cNvSpPr/>
                <p:nvPr/>
              </p:nvSpPr>
              <p:spPr>
                <a:xfrm>
                  <a:off x="2451240" y="2275983"/>
                  <a:ext cx="1205635" cy="107952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A160">
                    <a:alpha val="49411"/>
                  </a:srgbClr>
                </a:solidFill>
                <a:ln w="25400" cap="flat" cmpd="sng">
                  <a:solidFill>
                    <a:srgbClr val="007546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04" tIns="45689" rIns="91404" bIns="45689" anchor="ctr" anchorCtr="0">
                  <a:noAutofit/>
                </a:bodyPr>
                <a:lstStyle/>
                <a:p>
                  <a:pPr marL="0" marR="0" lvl="0" indent="0" algn="ctr" defTabSz="91421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344"/>
                    <a:buFont typeface="Arial"/>
                    <a:buNone/>
                    <a:tabLst/>
                    <a:defRPr/>
                  </a:pPr>
                  <a:endParaRPr kumimoji="0" sz="1344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03" name="Google Shape;203;p7"/>
              <p:cNvSpPr txBox="1"/>
              <p:nvPr/>
            </p:nvSpPr>
            <p:spPr>
              <a:xfrm>
                <a:off x="1542135" y="2399646"/>
                <a:ext cx="993854" cy="15388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  <a:tabLst/>
                  <a:defRPr/>
                </a:pPr>
                <a:r>
                  <a:rPr kumimoji="0" lang="fr-FR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Smart magnetic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95" name="Google Shape;195;p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486764" y="2557568"/>
              <a:ext cx="2177742" cy="11818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DAFD374-3426-2145-63C1-81D4CF9ECC8A}"/>
              </a:ext>
            </a:extLst>
          </p:cNvPr>
          <p:cNvSpPr/>
          <p:nvPr/>
        </p:nvSpPr>
        <p:spPr>
          <a:xfrm>
            <a:off x="439947" y="888521"/>
            <a:ext cx="3448809" cy="5572664"/>
          </a:xfrm>
          <a:prstGeom prst="rect">
            <a:avLst/>
          </a:prstGeom>
          <a:noFill/>
          <a:ln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44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939;g22c9fdcc250_0_0"/>
          <p:cNvSpPr/>
          <p:nvPr/>
        </p:nvSpPr>
        <p:spPr>
          <a:xfrm rot="10800000">
            <a:off x="-1" y="-25309"/>
            <a:ext cx="9273209" cy="831929"/>
          </a:xfrm>
          <a:custGeom>
            <a:avLst/>
            <a:gdLst/>
            <a:ahLst/>
            <a:cxnLst/>
            <a:rect l="l" t="t" r="r" b="b"/>
            <a:pathLst>
              <a:path w="4953746" h="259228" extrusionOk="0">
                <a:moveTo>
                  <a:pt x="4953746" y="259228"/>
                </a:moveTo>
                <a:lnTo>
                  <a:pt x="0" y="254647"/>
                </a:lnTo>
                <a:lnTo>
                  <a:pt x="1014819" y="0"/>
                </a:lnTo>
                <a:lnTo>
                  <a:pt x="4949171" y="2323"/>
                </a:lnTo>
                <a:lnTo>
                  <a:pt x="4953746" y="259228"/>
                </a:lnTo>
                <a:close/>
              </a:path>
            </a:pathLst>
          </a:custGeom>
          <a:solidFill>
            <a:srgbClr val="365160"/>
          </a:solidFill>
          <a:ln>
            <a:noFill/>
          </a:ln>
        </p:spPr>
        <p:txBody>
          <a:bodyPr spcFirstLastPara="1" wrap="square" lIns="87705" tIns="43815" rIns="87705" bIns="43815" anchor="ctr" anchorCtr="0">
            <a:noAutofit/>
          </a:bodyPr>
          <a:lstStyle/>
          <a:p>
            <a:pPr algn="r">
              <a:lnSpc>
                <a:spcPct val="333333"/>
              </a:lnSpc>
            </a:pPr>
            <a:endParaRPr sz="1200" b="1"/>
          </a:p>
        </p:txBody>
      </p:sp>
      <p:sp>
        <p:nvSpPr>
          <p:cNvPr id="11" name="Google Shape;307;g1f55c5682fc_0_0"/>
          <p:cNvSpPr txBox="1">
            <a:spLocks/>
          </p:cNvSpPr>
          <p:nvPr/>
        </p:nvSpPr>
        <p:spPr>
          <a:xfrm>
            <a:off x="0" y="136563"/>
            <a:ext cx="10932000" cy="5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750" tIns="43850" rIns="87750" bIns="43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944"/>
              </a:buClr>
              <a:buSzPts val="3200"/>
              <a:buFont typeface="Century Gothic"/>
              <a:buNone/>
              <a:defRPr sz="3071" b="0" i="0" u="none" strike="noStrike" cap="none">
                <a:solidFill>
                  <a:srgbClr val="00994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lt1"/>
              </a:buClr>
              <a:buSzPts val="2800"/>
            </a:pPr>
            <a:r>
              <a:rPr lang="fr-FR" sz="2800" dirty="0">
                <a:solidFill>
                  <a:schemeClr val="bg1"/>
                </a:solidFill>
              </a:rPr>
              <a:t>INTEGRATED MAGNETICS : </a:t>
            </a:r>
            <a:r>
              <a:rPr lang="fr-FR" sz="2800" dirty="0" err="1">
                <a:solidFill>
                  <a:schemeClr val="bg1"/>
                </a:solidFill>
              </a:rPr>
              <a:t>Core</a:t>
            </a:r>
            <a:r>
              <a:rPr lang="fr-FR" sz="2800" dirty="0">
                <a:solidFill>
                  <a:schemeClr val="bg1"/>
                </a:solidFill>
              </a:rPr>
              <a:t> concepts &amp; </a:t>
            </a:r>
            <a:r>
              <a:rPr lang="fr-FR" sz="2800" dirty="0" err="1">
                <a:solidFill>
                  <a:schemeClr val="bg1"/>
                </a:solidFill>
              </a:rPr>
              <a:t>Benefits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60" name="Google Shape;297;p11"/>
          <p:cNvSpPr txBox="1">
            <a:spLocks/>
          </p:cNvSpPr>
          <p:nvPr/>
        </p:nvSpPr>
        <p:spPr>
          <a:xfrm>
            <a:off x="3171450" y="1534149"/>
            <a:ext cx="5172450" cy="1277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730" tIns="43840" rIns="87730" bIns="4384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19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5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8000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800"/>
              <a:buNone/>
              <a:defRPr/>
            </a:pPr>
            <a:r>
              <a:rPr lang="fr-FR" sz="1400" b="1" dirty="0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Main transformer </a:t>
            </a:r>
            <a:r>
              <a:rPr lang="fr-FR" sz="1400" b="1" dirty="0" err="1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parasitic</a:t>
            </a:r>
            <a:r>
              <a:rPr lang="fr-FR" sz="1400" b="1" dirty="0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1400" b="1" dirty="0" err="1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effect</a:t>
            </a:r>
            <a:r>
              <a:rPr lang="fr-FR" sz="1400" b="1" dirty="0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: </a:t>
            </a:r>
            <a:r>
              <a:rPr lang="fr-FR" sz="1400" b="1" dirty="0" err="1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Leakage</a:t>
            </a:r>
            <a:r>
              <a:rPr lang="fr-FR" sz="1400" b="1" dirty="0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inductance</a:t>
            </a:r>
            <a:endParaRPr lang="en-US" sz="1400" b="1" dirty="0">
              <a:solidFill>
                <a:schemeClr val="accent4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marL="540000" lvl="1" indent="-180000">
              <a:lnSpc>
                <a:spcPct val="100000"/>
              </a:lnSpc>
              <a:spcBef>
                <a:spcPts val="200"/>
              </a:spcBef>
              <a:buSzPct val="100000"/>
              <a:buFont typeface="Calibri" panose="020F0502020204030204" pitchFamily="34" charset="0"/>
              <a:buChar char="→"/>
            </a:pPr>
            <a:r>
              <a:rPr lang="en-US" sz="1400" i="1" dirty="0">
                <a:solidFill>
                  <a:schemeClr val="accent4">
                    <a:lumMod val="50000"/>
                  </a:schemeClr>
                </a:solidFill>
              </a:rPr>
              <a:t>Value often too low to be used</a:t>
            </a:r>
          </a:p>
          <a:p>
            <a:pPr marL="540000" lvl="1" indent="-180000">
              <a:lnSpc>
                <a:spcPct val="100000"/>
              </a:lnSpc>
              <a:spcBef>
                <a:spcPts val="400"/>
              </a:spcBef>
              <a:buSzPct val="100000"/>
              <a:buFont typeface="Calibri" panose="020F0502020204030204" pitchFamily="34" charset="0"/>
              <a:buChar char="→"/>
            </a:pPr>
            <a:r>
              <a:rPr lang="en-US" sz="1400" i="1" dirty="0">
                <a:solidFill>
                  <a:schemeClr val="accent4">
                    <a:lumMod val="50000"/>
                  </a:schemeClr>
                </a:solidFill>
              </a:rPr>
              <a:t>Significant uncontrolled variations in series production</a:t>
            </a:r>
          </a:p>
          <a:p>
            <a:pPr marL="540000" lvl="1" indent="-180000">
              <a:lnSpc>
                <a:spcPct val="100000"/>
              </a:lnSpc>
              <a:spcBef>
                <a:spcPts val="400"/>
              </a:spcBef>
              <a:buSzPct val="100000"/>
              <a:buFont typeface="Calibri" panose="020F0502020204030204" pitchFamily="34" charset="0"/>
              <a:buChar char="→"/>
            </a:pPr>
            <a:r>
              <a:rPr lang="en-US" sz="1400" i="1" dirty="0">
                <a:solidFill>
                  <a:schemeClr val="accent4">
                    <a:lumMod val="50000"/>
                  </a:schemeClr>
                </a:solidFill>
              </a:rPr>
              <a:t>Converter strongly affected especially at high frequency</a:t>
            </a:r>
          </a:p>
        </p:txBody>
      </p:sp>
      <p:sp>
        <p:nvSpPr>
          <p:cNvPr id="12" name="Google Shape;305;g1f55c5682fc_0_0"/>
          <p:cNvSpPr txBox="1"/>
          <p:nvPr/>
        </p:nvSpPr>
        <p:spPr>
          <a:xfrm>
            <a:off x="1194556" y="885946"/>
            <a:ext cx="8888921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fr-FR" sz="22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 </a:t>
            </a:r>
            <a:r>
              <a:rPr lang="fr-FR" sz="2200" b="1" i="0" u="none" strike="noStrike" cap="none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Two</a:t>
            </a:r>
            <a:r>
              <a:rPr lang="fr-FR" sz="22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200" b="1" i="0" u="none" strike="noStrike" cap="none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functions</a:t>
            </a:r>
            <a:r>
              <a:rPr lang="fr-FR" sz="22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(Transformer + </a:t>
            </a:r>
            <a:r>
              <a:rPr lang="fr-FR" sz="2200" b="1" i="0" u="none" strike="noStrike" cap="none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Inductor</a:t>
            </a:r>
            <a:r>
              <a:rPr lang="fr-FR" sz="22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fr-FR" sz="2200" b="1" i="0" u="none" strike="noStrike" cap="none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with</a:t>
            </a:r>
            <a:r>
              <a:rPr lang="fr-FR" sz="22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One Single </a:t>
            </a:r>
            <a:r>
              <a:rPr lang="fr-FR" sz="2200" b="1" i="0" u="none" strike="noStrike" cap="none" dirty="0" err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magnetic</a:t>
            </a:r>
            <a:r>
              <a:rPr lang="fr-FR" sz="22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circuit</a:t>
            </a:r>
            <a:endParaRPr sz="2100" b="1" i="0" u="none" strike="noStrike" cap="none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97;p11"/>
          <p:cNvSpPr txBox="1">
            <a:spLocks/>
          </p:cNvSpPr>
          <p:nvPr/>
        </p:nvSpPr>
        <p:spPr>
          <a:xfrm>
            <a:off x="4498267" y="3859810"/>
            <a:ext cx="7611374" cy="2598609"/>
          </a:xfrm>
          <a:prstGeom prst="rect">
            <a:avLst/>
          </a:prstGeom>
          <a:solidFill>
            <a:srgbClr val="F5F7F9"/>
          </a:solidFill>
          <a:ln w="12700">
            <a:noFill/>
          </a:ln>
        </p:spPr>
        <p:txBody>
          <a:bodyPr spcFirstLastPara="1" wrap="square" lIns="87730" tIns="43840" rIns="87730" bIns="4384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19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53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Benefits</a:t>
            </a:r>
          </a:p>
          <a:p>
            <a:pPr marL="463514" indent="-285750" defTabSz="877472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177764" algn="l"/>
              </a:tabLst>
              <a:defRPr/>
            </a:pPr>
            <a:r>
              <a:rPr lang="en-US" sz="1400" dirty="0">
                <a:solidFill>
                  <a:srgbClr val="000000"/>
                </a:solidFill>
              </a:rPr>
              <a:t>Fit innovative architecture requirements (High Frequency, Soft Switching – DAB / LLC / PSFB…)</a:t>
            </a:r>
          </a:p>
          <a:p>
            <a:pPr marL="463514" indent="-285750" defTabSz="877472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177764" algn="l"/>
              </a:tabLst>
              <a:defRPr/>
            </a:pPr>
            <a:r>
              <a:rPr lang="en-US" sz="1400" dirty="0">
                <a:solidFill>
                  <a:srgbClr val="000000"/>
                </a:solidFill>
              </a:rPr>
              <a:t>More compact (Shared iron core and windings)</a:t>
            </a:r>
          </a:p>
          <a:p>
            <a:pPr marL="463514" indent="-285750" defTabSz="877472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177764" algn="l"/>
              </a:tabLst>
              <a:defRPr/>
            </a:pPr>
            <a:r>
              <a:rPr lang="en-US" sz="1400" dirty="0">
                <a:solidFill>
                  <a:srgbClr val="000000"/>
                </a:solidFill>
              </a:rPr>
              <a:t>Simplifies PCB routing and assembly complexity</a:t>
            </a:r>
          </a:p>
          <a:p>
            <a:pPr marL="463514" lvl="0" indent="-285750" defTabSz="877472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177764" algn="l"/>
              </a:tabLst>
              <a:defRPr/>
            </a:pPr>
            <a:r>
              <a:rPr lang="en-US" sz="1400" dirty="0">
                <a:solidFill>
                  <a:srgbClr val="000000"/>
                </a:solidFill>
              </a:rPr>
              <a:t>Higher efficiency</a:t>
            </a:r>
          </a:p>
          <a:p>
            <a:pPr marL="463514" indent="-285750" defTabSz="877472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177764" algn="l"/>
              </a:tabLst>
              <a:defRPr/>
            </a:pPr>
            <a:r>
              <a:rPr lang="en-US" sz="1400" dirty="0">
                <a:solidFill>
                  <a:srgbClr val="000000"/>
                </a:solidFill>
              </a:rPr>
              <a:t>Better reliability (Reduced component count)</a:t>
            </a:r>
          </a:p>
          <a:p>
            <a:pPr marL="463514" lvl="0" indent="-285750" defTabSz="877472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177764" algn="l"/>
              </a:tabLst>
              <a:defRPr/>
            </a:pPr>
            <a:r>
              <a:rPr lang="en-US" sz="1400" dirty="0">
                <a:solidFill>
                  <a:srgbClr val="000000"/>
                </a:solidFill>
              </a:rPr>
              <a:t>Cost effective</a:t>
            </a:r>
          </a:p>
        </p:txBody>
      </p:sp>
      <p:grpSp>
        <p:nvGrpSpPr>
          <p:cNvPr id="3" name="Groupe 2"/>
          <p:cNvGrpSpPr>
            <a:grpSpLocks noChangeAspect="1"/>
          </p:cNvGrpSpPr>
          <p:nvPr/>
        </p:nvGrpSpPr>
        <p:grpSpPr>
          <a:xfrm>
            <a:off x="448291" y="1614712"/>
            <a:ext cx="2500271" cy="1116000"/>
            <a:chOff x="448291" y="1612811"/>
            <a:chExt cx="2328854" cy="1039488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8291" y="1612811"/>
              <a:ext cx="2328854" cy="1039488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795338" y="2126456"/>
              <a:ext cx="324000" cy="16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113439" y="2134326"/>
              <a:ext cx="324000" cy="16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02132E9-0154-4250-F029-A875215CD68F}"/>
              </a:ext>
            </a:extLst>
          </p:cNvPr>
          <p:cNvGrpSpPr/>
          <p:nvPr/>
        </p:nvGrpSpPr>
        <p:grpSpPr>
          <a:xfrm>
            <a:off x="165154" y="4199292"/>
            <a:ext cx="3226279" cy="2026664"/>
            <a:chOff x="897082" y="4080294"/>
            <a:chExt cx="3226279" cy="202666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3CCE81C4-DDCB-C7BC-DF46-83AFF243805C}"/>
                </a:ext>
              </a:extLst>
            </p:cNvPr>
            <p:cNvGrpSpPr/>
            <p:nvPr/>
          </p:nvGrpSpPr>
          <p:grpSpPr>
            <a:xfrm>
              <a:off x="994807" y="4080294"/>
              <a:ext cx="2936419" cy="1570008"/>
              <a:chOff x="1115641" y="4166558"/>
              <a:chExt cx="2936419" cy="1570008"/>
            </a:xfrm>
          </p:grpSpPr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92C1A89B-A90A-B0BB-15B0-77A05B394C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5641" y="4365031"/>
                <a:ext cx="2936419" cy="1044000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88765E0-4DC7-B0E4-D7C8-7ED907A49AC8}"/>
                  </a:ext>
                </a:extLst>
              </p:cNvPr>
              <p:cNvSpPr/>
              <p:nvPr/>
            </p:nvSpPr>
            <p:spPr>
              <a:xfrm>
                <a:off x="1414732" y="4166558"/>
                <a:ext cx="2432649" cy="157000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938183B4-FCF1-25E4-99C0-55896A6D3BD8}"/>
                </a:ext>
              </a:extLst>
            </p:cNvPr>
            <p:cNvSpPr txBox="1"/>
            <p:nvPr/>
          </p:nvSpPr>
          <p:spPr>
            <a:xfrm>
              <a:off x="897082" y="5768404"/>
              <a:ext cx="32262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/>
                <a:t>Single Magnetic component</a:t>
              </a:r>
            </a:p>
          </p:txBody>
        </p:sp>
      </p:grp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F808A1C6-573C-0D95-5852-6EEC7F00AF62}"/>
              </a:ext>
            </a:extLst>
          </p:cNvPr>
          <p:cNvSpPr/>
          <p:nvPr/>
        </p:nvSpPr>
        <p:spPr>
          <a:xfrm>
            <a:off x="3292378" y="4966572"/>
            <a:ext cx="1112808" cy="23291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Google Shape;304;g1f55c5682fc_0_0">
            <a:extLst>
              <a:ext uri="{FF2B5EF4-FFF2-40B4-BE49-F238E27FC236}">
                <a16:creationId xmlns:a16="http://schemas.microsoft.com/office/drawing/2014/main" id="{3050713C-36F5-FC66-299B-745BD13AB933}"/>
              </a:ext>
            </a:extLst>
          </p:cNvPr>
          <p:cNvSpPr/>
          <p:nvPr/>
        </p:nvSpPr>
        <p:spPr>
          <a:xfrm flipH="1">
            <a:off x="529591" y="2916985"/>
            <a:ext cx="8507364" cy="837115"/>
          </a:xfrm>
          <a:prstGeom prst="rect">
            <a:avLst/>
          </a:prstGeom>
          <a:solidFill>
            <a:srgbClr val="00A160"/>
          </a:solidFill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360000" indent="-285750">
              <a:lnSpc>
                <a:spcPct val="150000"/>
              </a:lnSpc>
              <a:buClr>
                <a:schemeClr val="lt1"/>
              </a:buClr>
              <a:buSzPts val="1700"/>
              <a:buFont typeface="Calibri" panose="020F0502020204030204" pitchFamily="34" charset="0"/>
              <a:buChar char="→"/>
            </a:pPr>
            <a:r>
              <a:rPr lang="fr-FR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</a:t>
            </a:r>
            <a:r>
              <a:rPr lang="fr-FR" sz="1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these</a:t>
            </a:r>
            <a:r>
              <a:rPr lang="fr-FR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effects</a:t>
            </a:r>
            <a:r>
              <a:rPr lang="fr-FR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to </a:t>
            </a:r>
            <a:r>
              <a:rPr lang="fr-FR" sz="1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avoid</a:t>
            </a:r>
            <a:r>
              <a:rPr lang="fr-FR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settings and compensation </a:t>
            </a:r>
            <a:r>
              <a:rPr lang="fr-FR" sz="1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devices</a:t>
            </a:r>
            <a:endParaRPr lang="fr-FR" sz="1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0000" indent="-285750">
              <a:lnSpc>
                <a:spcPct val="150000"/>
              </a:lnSpc>
              <a:spcBef>
                <a:spcPts val="200"/>
              </a:spcBef>
              <a:buClr>
                <a:schemeClr val="lt1"/>
              </a:buClr>
              <a:buSzPts val="1700"/>
              <a:buFont typeface="Calibri" panose="020F0502020204030204" pitchFamily="34" charset="0"/>
              <a:buChar char="→"/>
            </a:pPr>
            <a:r>
              <a:rPr lang="fr-FR" sz="1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Leverage</a:t>
            </a:r>
            <a:r>
              <a:rPr lang="fr-FR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these</a:t>
            </a:r>
            <a:r>
              <a:rPr lang="fr-FR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effects</a:t>
            </a:r>
            <a:r>
              <a:rPr lang="fr-FR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to </a:t>
            </a:r>
            <a:r>
              <a:rPr lang="fr-FR" sz="1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offer</a:t>
            </a:r>
            <a:r>
              <a:rPr lang="fr-FR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additional</a:t>
            </a:r>
            <a:r>
              <a:rPr lang="fr-FR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functions</a:t>
            </a:r>
            <a:r>
              <a:rPr lang="fr-FR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to the component</a:t>
            </a:r>
          </a:p>
        </p:txBody>
      </p:sp>
    </p:spTree>
    <p:extLst>
      <p:ext uri="{BB962C8B-B14F-4D97-AF65-F5344CB8AC3E}">
        <p14:creationId xmlns:p14="http://schemas.microsoft.com/office/powerpoint/2010/main" val="187566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0" y="109241"/>
            <a:ext cx="11241813" cy="663459"/>
          </a:xfrm>
        </p:spPr>
        <p:txBody>
          <a:bodyPr/>
          <a:lstStyle/>
          <a:p>
            <a:pPr>
              <a:buClr>
                <a:schemeClr val="lt1"/>
              </a:buClr>
              <a:buSzPts val="2800"/>
            </a:pPr>
            <a:r>
              <a:rPr lang="fr-FR" dirty="0">
                <a:solidFill>
                  <a:schemeClr val="bg1"/>
                </a:solidFill>
              </a:rPr>
              <a:t>IMC for High Frequency SMPS: </a:t>
            </a:r>
            <a:r>
              <a:rPr lang="fr-FR" dirty="0" err="1">
                <a:solidFill>
                  <a:schemeClr val="bg1"/>
                </a:solidFill>
              </a:rPr>
              <a:t>Core</a:t>
            </a:r>
            <a:r>
              <a:rPr lang="fr-FR" dirty="0">
                <a:solidFill>
                  <a:schemeClr val="bg1"/>
                </a:solidFill>
              </a:rPr>
              <a:t> Design &amp; </a:t>
            </a:r>
            <a:r>
              <a:rPr lang="fr-FR" dirty="0" err="1">
                <a:solidFill>
                  <a:schemeClr val="bg1"/>
                </a:solidFill>
              </a:rPr>
              <a:t>Loss</a:t>
            </a:r>
            <a:r>
              <a:rPr lang="fr-FR" dirty="0">
                <a:solidFill>
                  <a:schemeClr val="bg1"/>
                </a:solidFill>
              </a:rPr>
              <a:t> Profiles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4" r="7464"/>
          <a:stretch/>
        </p:blipFill>
        <p:spPr>
          <a:xfrm>
            <a:off x="544627" y="1505420"/>
            <a:ext cx="3615997" cy="1548000"/>
          </a:xfr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/>
          <a:srcRect l="17526" t="10330" r="8018" b="12787"/>
          <a:stretch/>
        </p:blipFill>
        <p:spPr>
          <a:xfrm>
            <a:off x="119115" y="3348660"/>
            <a:ext cx="4400676" cy="2556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98705" y="1747430"/>
            <a:ext cx="1044000" cy="1008000"/>
          </a:xfrm>
          <a:prstGeom prst="rect">
            <a:avLst/>
          </a:prstGeom>
          <a:noFill/>
          <a:ln w="19050">
            <a:solidFill>
              <a:srgbClr val="FF33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193432" y="1440705"/>
            <a:ext cx="4553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IMC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A5EEE5E-0D3B-5F71-9A39-A7B3EE89851B}"/>
              </a:ext>
            </a:extLst>
          </p:cNvPr>
          <p:cNvSpPr txBox="1"/>
          <p:nvPr/>
        </p:nvSpPr>
        <p:spPr>
          <a:xfrm>
            <a:off x="418789" y="894127"/>
            <a:ext cx="3801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Case of a Dual Active Bridge</a:t>
            </a:r>
          </a:p>
        </p:txBody>
      </p:sp>
      <p:grpSp>
        <p:nvGrpSpPr>
          <p:cNvPr id="112" name="Groupe 111">
            <a:extLst>
              <a:ext uri="{FF2B5EF4-FFF2-40B4-BE49-F238E27FC236}">
                <a16:creationId xmlns:a16="http://schemas.microsoft.com/office/drawing/2014/main" id="{EFB61C95-092A-757C-CFED-3A17A7298949}"/>
              </a:ext>
            </a:extLst>
          </p:cNvPr>
          <p:cNvGrpSpPr/>
          <p:nvPr/>
        </p:nvGrpSpPr>
        <p:grpSpPr>
          <a:xfrm>
            <a:off x="9878554" y="1688891"/>
            <a:ext cx="1768828" cy="686682"/>
            <a:chOff x="10972800" y="1712801"/>
            <a:chExt cx="1439465" cy="686682"/>
          </a:xfrm>
        </p:grpSpPr>
        <p:cxnSp>
          <p:nvCxnSpPr>
            <p:cNvPr id="105" name="Connecteur droit avec flèche 104">
              <a:extLst>
                <a:ext uri="{FF2B5EF4-FFF2-40B4-BE49-F238E27FC236}">
                  <a16:creationId xmlns:a16="http://schemas.microsoft.com/office/drawing/2014/main" id="{49454D2F-EC86-D224-A132-490F3DFC9CA1}"/>
                </a:ext>
              </a:extLst>
            </p:cNvPr>
            <p:cNvCxnSpPr>
              <a:cxnSpLocks/>
            </p:cNvCxnSpPr>
            <p:nvPr/>
          </p:nvCxnSpPr>
          <p:spPr>
            <a:xfrm>
              <a:off x="10972800" y="1896304"/>
              <a:ext cx="237896" cy="0"/>
            </a:xfrm>
            <a:prstGeom prst="straightConnector1">
              <a:avLst/>
            </a:prstGeom>
            <a:ln w="190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7" name="Connecteur droit avec flèche 106">
              <a:extLst>
                <a:ext uri="{FF2B5EF4-FFF2-40B4-BE49-F238E27FC236}">
                  <a16:creationId xmlns:a16="http://schemas.microsoft.com/office/drawing/2014/main" id="{44626DFD-7922-7F88-F85F-DBA56428FC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986353" y="2237966"/>
              <a:ext cx="224343" cy="1493"/>
            </a:xfrm>
            <a:prstGeom prst="straightConnector1">
              <a:avLst/>
            </a:prstGeom>
            <a:ln w="1905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9554298D-9D4C-27F7-30D9-78857258D463}"/>
                </a:ext>
              </a:extLst>
            </p:cNvPr>
            <p:cNvSpPr txBox="1"/>
            <p:nvPr/>
          </p:nvSpPr>
          <p:spPr>
            <a:xfrm>
              <a:off x="11274724" y="1712801"/>
              <a:ext cx="11375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err="1"/>
                <a:t>Magnetizing</a:t>
              </a:r>
              <a:r>
                <a:rPr lang="fr-FR" sz="1400" dirty="0"/>
                <a:t> flux</a:t>
              </a:r>
            </a:p>
          </p:txBody>
        </p:sp>
        <p:sp>
          <p:nvSpPr>
            <p:cNvPr id="111" name="ZoneTexte 110">
              <a:extLst>
                <a:ext uri="{FF2B5EF4-FFF2-40B4-BE49-F238E27FC236}">
                  <a16:creationId xmlns:a16="http://schemas.microsoft.com/office/drawing/2014/main" id="{E8E3F8B4-B7FC-149A-8B0F-9FB0C833C492}"/>
                </a:ext>
              </a:extLst>
            </p:cNvPr>
            <p:cNvSpPr txBox="1"/>
            <p:nvPr/>
          </p:nvSpPr>
          <p:spPr>
            <a:xfrm>
              <a:off x="11274724" y="2091706"/>
              <a:ext cx="10340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err="1"/>
                <a:t>Leakage</a:t>
              </a:r>
              <a:r>
                <a:rPr lang="fr-FR" sz="1400" dirty="0"/>
                <a:t> flux</a:t>
              </a:r>
            </a:p>
          </p:txBody>
        </p:sp>
      </p:grpSp>
      <p:sp>
        <p:nvSpPr>
          <p:cNvPr id="115" name="Rectangle 1">
            <a:extLst>
              <a:ext uri="{FF2B5EF4-FFF2-40B4-BE49-F238E27FC236}">
                <a16:creationId xmlns:a16="http://schemas.microsoft.com/office/drawing/2014/main" id="{B2581DC0-21D9-F5FF-3926-539CC71D6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0973" y="4155478"/>
            <a:ext cx="7009208" cy="218521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</a:pPr>
            <a:r>
              <a:rPr kumimoji="0" lang="fr-FR" altLang="fr-FR" sz="160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EXXELIA Engineering </a:t>
            </a:r>
            <a:r>
              <a:rPr kumimoji="0" lang="fr-FR" altLang="fr-FR" sz="160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Capabilities</a:t>
            </a:r>
            <a:endParaRPr kumimoji="0" lang="fr-FR" altLang="fr-FR" sz="160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160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Advanced Flux Management: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Core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designed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handle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both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magnetizing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large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leakage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fluxes,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loss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calculations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incorporating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harmonic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effects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160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Custom </a:t>
            </a:r>
            <a:r>
              <a:rPr lang="fr-FR" altLang="fr-FR" sz="1600" dirty="0" err="1">
                <a:solidFill>
                  <a:schemeClr val="accent1"/>
                </a:solidFill>
                <a:latin typeface="Arial" panose="020B0604020202020204" pitchFamily="34" charset="0"/>
              </a:rPr>
              <a:t>I</a:t>
            </a:r>
            <a:r>
              <a:rPr kumimoji="0" lang="fr-FR" altLang="fr-FR" sz="160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ron</a:t>
            </a:r>
            <a:r>
              <a:rPr kumimoji="0" lang="fr-FR" altLang="fr-FR" sz="160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60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Core</a:t>
            </a:r>
            <a:r>
              <a:rPr kumimoji="0" lang="fr-FR" altLang="fr-FR" sz="160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60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Geometries</a:t>
            </a:r>
            <a:r>
              <a:rPr kumimoji="0" lang="fr-FR" altLang="fr-FR" sz="160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Tailored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designs to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target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specific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leakage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inductances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while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strictly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minimizing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both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core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iron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and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winding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copper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fr-FR" altLang="fr-FR" sz="14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losses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160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Unique </a:t>
            </a:r>
            <a:r>
              <a:rPr kumimoji="0" lang="fr-FR" altLang="fr-FR" sz="160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Loss</a:t>
            </a:r>
            <a:r>
              <a:rPr kumimoji="0" lang="fr-FR" altLang="fr-FR" sz="160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Profile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fr-FR" altLang="fr-FR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 contrast to conventional transformers, the integrated leakage path generates core losses in both open-circuit and short-circuit states.</a:t>
            </a:r>
            <a:endParaRPr kumimoji="0" lang="fr-FR" altLang="fr-FR" sz="14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7F804B67-67CF-E1E8-4AD6-F7395C940D4E}"/>
              </a:ext>
            </a:extLst>
          </p:cNvPr>
          <p:cNvGrpSpPr/>
          <p:nvPr/>
        </p:nvGrpSpPr>
        <p:grpSpPr>
          <a:xfrm>
            <a:off x="6454389" y="1452139"/>
            <a:ext cx="3308156" cy="2563642"/>
            <a:chOff x="4820114" y="959576"/>
            <a:chExt cx="3801329" cy="3096000"/>
          </a:xfrm>
        </p:grpSpPr>
        <p:grpSp>
          <p:nvGrpSpPr>
            <p:cNvPr id="113" name="Groupe 112">
              <a:extLst>
                <a:ext uri="{FF2B5EF4-FFF2-40B4-BE49-F238E27FC236}">
                  <a16:creationId xmlns:a16="http://schemas.microsoft.com/office/drawing/2014/main" id="{CA210A01-2C1C-453C-0BEB-75F0BEFF5308}"/>
                </a:ext>
              </a:extLst>
            </p:cNvPr>
            <p:cNvGrpSpPr/>
            <p:nvPr/>
          </p:nvGrpSpPr>
          <p:grpSpPr>
            <a:xfrm>
              <a:off x="4820114" y="959576"/>
              <a:ext cx="3801329" cy="3096000"/>
              <a:chOff x="6532829" y="1068889"/>
              <a:chExt cx="3801329" cy="3096000"/>
            </a:xfrm>
          </p:grpSpPr>
          <p:grpSp>
            <p:nvGrpSpPr>
              <p:cNvPr id="101" name="Groupe 100">
                <a:extLst>
                  <a:ext uri="{FF2B5EF4-FFF2-40B4-BE49-F238E27FC236}">
                    <a16:creationId xmlns:a16="http://schemas.microsoft.com/office/drawing/2014/main" id="{4389D1CE-CB01-2BAC-20F1-AB21D936ACE8}"/>
                  </a:ext>
                </a:extLst>
              </p:cNvPr>
              <p:cNvGrpSpPr/>
              <p:nvPr/>
            </p:nvGrpSpPr>
            <p:grpSpPr>
              <a:xfrm>
                <a:off x="6532829" y="1068889"/>
                <a:ext cx="3801329" cy="3096000"/>
                <a:chOff x="5754713" y="1391576"/>
                <a:chExt cx="3801329" cy="3096000"/>
              </a:xfrm>
            </p:grpSpPr>
            <p:pic>
              <p:nvPicPr>
                <p:cNvPr id="88" name="Image 87">
                  <a:extLst>
                    <a:ext uri="{FF2B5EF4-FFF2-40B4-BE49-F238E27FC236}">
                      <a16:creationId xmlns:a16="http://schemas.microsoft.com/office/drawing/2014/main" id="{D1D78CBB-108D-4215-5E66-A3C495088F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54713" y="1391576"/>
                  <a:ext cx="3801329" cy="3096000"/>
                </a:xfrm>
                <a:prstGeom prst="rect">
                  <a:avLst/>
                </a:prstGeom>
              </p:spPr>
            </p:pic>
            <p:cxnSp>
              <p:nvCxnSpPr>
                <p:cNvPr id="89" name="Connecteur droit avec flèche 88">
                  <a:extLst>
                    <a:ext uri="{FF2B5EF4-FFF2-40B4-BE49-F238E27FC236}">
                      <a16:creationId xmlns:a16="http://schemas.microsoft.com/office/drawing/2014/main" id="{EDA739AE-9692-32EE-CFB3-6548423A6C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8552931" y="2566776"/>
                  <a:ext cx="0" cy="543464"/>
                </a:xfrm>
                <a:prstGeom prst="straightConnector1">
                  <a:avLst/>
                </a:prstGeom>
                <a:ln w="19050" cap="flat" cmpd="sng" algn="ctr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Connecteur droit avec flèche 89">
                  <a:extLst>
                    <a:ext uri="{FF2B5EF4-FFF2-40B4-BE49-F238E27FC236}">
                      <a16:creationId xmlns:a16="http://schemas.microsoft.com/office/drawing/2014/main" id="{B1A9B320-FBFA-AE73-5720-E464F6D3AE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8552931" y="2716718"/>
                  <a:ext cx="0" cy="543464"/>
                </a:xfrm>
                <a:prstGeom prst="straightConnector1">
                  <a:avLst/>
                </a:prstGeom>
                <a:ln w="19050" cap="flat" cmpd="sng" algn="ctr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Connecteur droit avec flèche 90">
                  <a:extLst>
                    <a:ext uri="{FF2B5EF4-FFF2-40B4-BE49-F238E27FC236}">
                      <a16:creationId xmlns:a16="http://schemas.microsoft.com/office/drawing/2014/main" id="{4D4CAC8F-8E36-60AF-479E-3D1F5C0A4D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395445" y="2106700"/>
                  <a:ext cx="0" cy="543464"/>
                </a:xfrm>
                <a:prstGeom prst="straightConnector1">
                  <a:avLst/>
                </a:prstGeom>
                <a:ln w="19050" cap="flat" cmpd="sng" algn="ctr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Connecteur droit avec flèche 91">
                  <a:extLst>
                    <a:ext uri="{FF2B5EF4-FFF2-40B4-BE49-F238E27FC236}">
                      <a16:creationId xmlns:a16="http://schemas.microsoft.com/office/drawing/2014/main" id="{77E58562-52F1-D51D-EF2A-4B38094542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V="1">
                  <a:off x="9395445" y="3311087"/>
                  <a:ext cx="0" cy="543464"/>
                </a:xfrm>
                <a:prstGeom prst="straightConnector1">
                  <a:avLst/>
                </a:prstGeom>
                <a:ln w="19050" cap="flat" cmpd="sng" algn="ctr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Connecteur droit avec flèche 92">
                  <a:extLst>
                    <a:ext uri="{FF2B5EF4-FFF2-40B4-BE49-F238E27FC236}">
                      <a16:creationId xmlns:a16="http://schemas.microsoft.com/office/drawing/2014/main" id="{1E34DE27-0BD5-5D52-3F91-3C4DD7E780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24751" y="2054036"/>
                  <a:ext cx="0" cy="543464"/>
                </a:xfrm>
                <a:prstGeom prst="straightConnector1">
                  <a:avLst/>
                </a:prstGeom>
                <a:ln w="19050" cap="flat" cmpd="sng" algn="ctr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Connecteur droit avec flèche 93">
                  <a:extLst>
                    <a:ext uri="{FF2B5EF4-FFF2-40B4-BE49-F238E27FC236}">
                      <a16:creationId xmlns:a16="http://schemas.microsoft.com/office/drawing/2014/main" id="{77A2576F-DB29-E338-5BF7-8DF06690F2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V="1">
                  <a:off x="5924751" y="3258423"/>
                  <a:ext cx="0" cy="543464"/>
                </a:xfrm>
                <a:prstGeom prst="straightConnector1">
                  <a:avLst/>
                </a:prstGeom>
                <a:ln w="19050" cap="flat" cmpd="sng" algn="ctr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Connecteur droit avec flèche 94">
                  <a:extLst>
                    <a:ext uri="{FF2B5EF4-FFF2-40B4-BE49-F238E27FC236}">
                      <a16:creationId xmlns:a16="http://schemas.microsoft.com/office/drawing/2014/main" id="{0F5395B8-C0DC-D64A-303C-19A8C242ED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 flipV="1">
                  <a:off x="6721255" y="2566776"/>
                  <a:ext cx="0" cy="543464"/>
                </a:xfrm>
                <a:prstGeom prst="straightConnector1">
                  <a:avLst/>
                </a:prstGeom>
                <a:ln w="19050" cap="flat" cmpd="sng" algn="ctr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Connecteur droit avec flèche 95">
                  <a:extLst>
                    <a:ext uri="{FF2B5EF4-FFF2-40B4-BE49-F238E27FC236}">
                      <a16:creationId xmlns:a16="http://schemas.microsoft.com/office/drawing/2014/main" id="{15071F6A-1699-7A30-2EDB-B24A85F258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 flipV="1">
                  <a:off x="6721255" y="2716718"/>
                  <a:ext cx="0" cy="543464"/>
                </a:xfrm>
                <a:prstGeom prst="straightConnector1">
                  <a:avLst/>
                </a:prstGeom>
                <a:ln w="19050" cap="flat" cmpd="sng" algn="ctr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Connecteur droit avec flèche 96">
                  <a:extLst>
                    <a:ext uri="{FF2B5EF4-FFF2-40B4-BE49-F238E27FC236}">
                      <a16:creationId xmlns:a16="http://schemas.microsoft.com/office/drawing/2014/main" id="{B04EBDC0-348A-B1E1-5A70-427FB56C75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6907842" y="1455355"/>
                  <a:ext cx="0" cy="543464"/>
                </a:xfrm>
                <a:prstGeom prst="straightConnector1">
                  <a:avLst/>
                </a:prstGeom>
                <a:ln w="19050" cap="flat" cmpd="sng" algn="ctr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Connecteur droit avec flèche 97">
                  <a:extLst>
                    <a:ext uri="{FF2B5EF4-FFF2-40B4-BE49-F238E27FC236}">
                      <a16:creationId xmlns:a16="http://schemas.microsoft.com/office/drawing/2014/main" id="{00BE02C7-F8DE-4168-7B37-F2F969F208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6907842" y="3988062"/>
                  <a:ext cx="0" cy="543464"/>
                </a:xfrm>
                <a:prstGeom prst="straightConnector1">
                  <a:avLst/>
                </a:prstGeom>
                <a:ln w="19050" cap="flat" cmpd="sng" algn="ctr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Connecteur droit avec flèche 98">
                  <a:extLst>
                    <a:ext uri="{FF2B5EF4-FFF2-40B4-BE49-F238E27FC236}">
                      <a16:creationId xmlns:a16="http://schemas.microsoft.com/office/drawing/2014/main" id="{74E0458F-0BBC-8228-CD44-E8BC75B543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 flipV="1">
                  <a:off x="8417785" y="1455355"/>
                  <a:ext cx="0" cy="543464"/>
                </a:xfrm>
                <a:prstGeom prst="straightConnector1">
                  <a:avLst/>
                </a:prstGeom>
                <a:ln w="19050" cap="flat" cmpd="sng" algn="ctr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Connecteur droit avec flèche 99">
                  <a:extLst>
                    <a:ext uri="{FF2B5EF4-FFF2-40B4-BE49-F238E27FC236}">
                      <a16:creationId xmlns:a16="http://schemas.microsoft.com/office/drawing/2014/main" id="{CFED45A6-790A-961D-FF61-25F2F175DC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 flipV="1">
                  <a:off x="8281199" y="3988062"/>
                  <a:ext cx="0" cy="543464"/>
                </a:xfrm>
                <a:prstGeom prst="straightConnector1">
                  <a:avLst/>
                </a:prstGeom>
                <a:ln w="19050" cap="flat" cmpd="sng" algn="ctr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61E7358D-DD0F-F496-7EBD-A20FC7B9D4FD}"/>
                  </a:ext>
                </a:extLst>
              </p:cNvPr>
              <p:cNvSpPr txBox="1"/>
              <p:nvPr/>
            </p:nvSpPr>
            <p:spPr>
              <a:xfrm>
                <a:off x="8993599" y="2945358"/>
                <a:ext cx="2624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>
                    <a:solidFill>
                      <a:schemeClr val="tx2"/>
                    </a:solidFill>
                  </a:rPr>
                  <a:t>S</a:t>
                </a:r>
              </a:p>
            </p:txBody>
          </p:sp>
        </p:grp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779D0B32-BDE3-9E67-D38F-D1C6434A0F35}"/>
                </a:ext>
              </a:extLst>
            </p:cNvPr>
            <p:cNvSpPr txBox="1"/>
            <p:nvPr/>
          </p:nvSpPr>
          <p:spPr>
            <a:xfrm>
              <a:off x="7289281" y="1878183"/>
              <a:ext cx="26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tx2"/>
                  </a:solidFill>
                </a:rPr>
                <a:t>P</a:t>
              </a:r>
            </a:p>
          </p:txBody>
        </p:sp>
      </p:grpSp>
      <p:sp>
        <p:nvSpPr>
          <p:cNvPr id="118" name="ZoneTexte 117">
            <a:extLst>
              <a:ext uri="{FF2B5EF4-FFF2-40B4-BE49-F238E27FC236}">
                <a16:creationId xmlns:a16="http://schemas.microsoft.com/office/drawing/2014/main" id="{75A86F3C-EE5C-3FD9-852C-653BC9A12E9E}"/>
              </a:ext>
            </a:extLst>
          </p:cNvPr>
          <p:cNvSpPr txBox="1"/>
          <p:nvPr/>
        </p:nvSpPr>
        <p:spPr>
          <a:xfrm>
            <a:off x="6424695" y="1066000"/>
            <a:ext cx="3509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Classical</a:t>
            </a:r>
            <a:r>
              <a:rPr lang="fr-FR" dirty="0"/>
              <a:t> IMC Transformer structure 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A5097087-C6BB-0CF2-304F-4B10F90EB1E5}"/>
              </a:ext>
            </a:extLst>
          </p:cNvPr>
          <p:cNvSpPr/>
          <p:nvPr/>
        </p:nvSpPr>
        <p:spPr>
          <a:xfrm>
            <a:off x="119115" y="911135"/>
            <a:ext cx="4653353" cy="521362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Flèche : droite 119">
            <a:extLst>
              <a:ext uri="{FF2B5EF4-FFF2-40B4-BE49-F238E27FC236}">
                <a16:creationId xmlns:a16="http://schemas.microsoft.com/office/drawing/2014/main" id="{8BC1EBE4-2A7D-6692-9865-359F0D56AD5D}"/>
              </a:ext>
            </a:extLst>
          </p:cNvPr>
          <p:cNvSpPr/>
          <p:nvPr/>
        </p:nvSpPr>
        <p:spPr>
          <a:xfrm>
            <a:off x="5211079" y="2511130"/>
            <a:ext cx="720000" cy="278280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874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8" grpId="0"/>
      <p:bldP spid="1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07;g1f55c5682fc_0_0"/>
          <p:cNvSpPr txBox="1">
            <a:spLocks/>
          </p:cNvSpPr>
          <p:nvPr/>
        </p:nvSpPr>
        <p:spPr>
          <a:xfrm>
            <a:off x="0" y="122059"/>
            <a:ext cx="10932000" cy="5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750" tIns="43850" rIns="87750" bIns="43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944"/>
              </a:buClr>
              <a:buSzPts val="3200"/>
              <a:buFont typeface="Century Gothic"/>
              <a:buNone/>
              <a:defRPr sz="3071" b="0" i="0" u="none" strike="noStrike" cap="none">
                <a:solidFill>
                  <a:srgbClr val="00994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sym typeface="Century Gothic"/>
              </a:rPr>
              <a:t>THERMAL OPTIMIZATION : </a:t>
            </a:r>
            <a:r>
              <a:rPr kumimoji="0" lang="fr-F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sym typeface="Century Gothic"/>
              </a:rPr>
              <a:t>Finite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sym typeface="Century Gothic"/>
              </a:rPr>
              <a:t> </a:t>
            </a:r>
            <a:r>
              <a:rPr kumimoji="0" lang="fr-F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sym typeface="Century Gothic"/>
              </a:rPr>
              <a:t>Element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sym typeface="Century Gothic"/>
              </a:rPr>
              <a:t> </a:t>
            </a:r>
            <a:r>
              <a:rPr kumimoji="0" lang="fr-F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sym typeface="Century Gothic"/>
              </a:rPr>
              <a:t>Modelling</a:t>
            </a: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sym typeface="Century Gothic"/>
              </a:rPr>
              <a:t> &amp; </a:t>
            </a:r>
            <a:r>
              <a:rPr kumimoji="0" lang="fr-F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sym typeface="Century Gothic"/>
              </a:rPr>
              <a:t>Analysis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21" name="Google Shape;280;p14"/>
          <p:cNvSpPr txBox="1"/>
          <p:nvPr/>
        </p:nvSpPr>
        <p:spPr>
          <a:xfrm>
            <a:off x="65255" y="1058919"/>
            <a:ext cx="3510681" cy="458291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4204" tIns="42078" rIns="84204" bIns="42078" anchor="t" anchorCtr="0">
            <a:noAutofit/>
          </a:bodyPr>
          <a:lstStyle/>
          <a:p>
            <a:pPr marL="0" marR="0" lvl="1" indent="0" algn="l" defTabSz="8774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fr-FR" sz="14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Ferrite </a:t>
            </a:r>
            <a:r>
              <a:rPr kumimoji="0" lang="fr-FR" sz="1400" b="1" i="0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core</a:t>
            </a:r>
            <a:r>
              <a:rPr kumimoji="0" lang="fr-FR" sz="14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fr-FR" sz="1400" b="1" i="0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losses</a:t>
            </a:r>
            <a:endParaRPr kumimoji="0" lang="fr-FR" sz="14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1" indent="0" algn="l" defTabSz="8774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8774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Flux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density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distribution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evaluation</a:t>
            </a:r>
            <a:endParaRPr lang="fr-FR" sz="14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8774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 panose="020B0604020202020204" pitchFamily="34" charset="0"/>
              <a:buChar char="•"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5750" lvl="1" indent="-285750" defTabSz="877472">
              <a:buClr>
                <a:srgbClr val="000000"/>
              </a:buClr>
              <a:buSzPts val="1600"/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Accurate Core Loss Evaluation: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Computed from the spatial flux density distribution inside the core using Altair Flux™ post-processing.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5254" y="976616"/>
            <a:ext cx="3645041" cy="4665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AF7710-F0CE-FC0C-69A5-797F7122DA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73" t="7946" b="5146"/>
          <a:stretch/>
        </p:blipFill>
        <p:spPr>
          <a:xfrm>
            <a:off x="184726" y="3015239"/>
            <a:ext cx="3085129" cy="2304000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55E93768-7B13-F0A6-A06D-7D051DAAF139}"/>
              </a:ext>
            </a:extLst>
          </p:cNvPr>
          <p:cNvSpPr txBox="1"/>
          <p:nvPr/>
        </p:nvSpPr>
        <p:spPr>
          <a:xfrm>
            <a:off x="0" y="5908821"/>
            <a:ext cx="3710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Selection</a:t>
            </a:r>
            <a:r>
              <a:rPr lang="fr-FR" sz="1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fr-FR" sz="1400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core</a:t>
            </a:r>
            <a:r>
              <a:rPr lang="fr-FR" sz="1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</a:t>
            </a:r>
            <a:r>
              <a:rPr lang="fr-FR" sz="1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 Operating Flux </a:t>
            </a:r>
            <a:r>
              <a:rPr lang="fr-FR" sz="1400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density</a:t>
            </a:r>
            <a:endParaRPr lang="fr-FR" sz="1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Flèche : bas 38">
            <a:extLst>
              <a:ext uri="{FF2B5EF4-FFF2-40B4-BE49-F238E27FC236}">
                <a16:creationId xmlns:a16="http://schemas.microsoft.com/office/drawing/2014/main" id="{588C49CA-8A82-3A4C-915A-BDDFB8A264C4}"/>
              </a:ext>
            </a:extLst>
          </p:cNvPr>
          <p:cNvSpPr/>
          <p:nvPr/>
        </p:nvSpPr>
        <p:spPr>
          <a:xfrm>
            <a:off x="1509623" y="5710687"/>
            <a:ext cx="241539" cy="170697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1D15FD1-376A-86C6-BF22-7A67D719936F}"/>
              </a:ext>
            </a:extLst>
          </p:cNvPr>
          <p:cNvGrpSpPr/>
          <p:nvPr/>
        </p:nvGrpSpPr>
        <p:grpSpPr>
          <a:xfrm>
            <a:off x="3650363" y="976616"/>
            <a:ext cx="3754229" cy="5455124"/>
            <a:chOff x="3650363" y="976616"/>
            <a:chExt cx="3754229" cy="5455124"/>
          </a:xfrm>
        </p:grpSpPr>
        <p:sp>
          <p:nvSpPr>
            <p:cNvPr id="22" name="Google Shape;280;p14"/>
            <p:cNvSpPr txBox="1"/>
            <p:nvPr/>
          </p:nvSpPr>
          <p:spPr>
            <a:xfrm>
              <a:off x="3845005" y="1011395"/>
              <a:ext cx="2645229" cy="135878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84204" tIns="42078" rIns="84204" bIns="42078" anchor="t" anchorCtr="0">
              <a:noAutofit/>
            </a:bodyPr>
            <a:lstStyle/>
            <a:p>
              <a:pPr marL="0" marR="0" lvl="1" indent="0" algn="l" defTabSz="8774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fr-FR" sz="1400" b="1" i="0" u="sng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Copper </a:t>
              </a:r>
              <a:r>
                <a:rPr kumimoji="0" lang="fr-FR" sz="1400" b="1" i="0" u="sng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losses</a:t>
              </a:r>
              <a:endParaRPr kumimoji="0" lang="fr-FR" sz="14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1" indent="0" algn="l" defTabSz="8774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285750" marR="0" lvl="1" indent="-285750" algn="l" defTabSz="8774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Current</a:t>
              </a: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fr-FR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density</a:t>
              </a: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fr-FR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analysis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9" name="Groupe 8"/>
            <p:cNvGrpSpPr/>
            <p:nvPr/>
          </p:nvGrpSpPr>
          <p:grpSpPr>
            <a:xfrm>
              <a:off x="3935315" y="1922266"/>
              <a:ext cx="1077279" cy="2088836"/>
              <a:chOff x="8752858" y="2045645"/>
              <a:chExt cx="1077279" cy="2088836"/>
            </a:xfrm>
          </p:grpSpPr>
          <p:pic>
            <p:nvPicPr>
              <p:cNvPr id="5" name="Image 4"/>
              <p:cNvPicPr>
                <a:picLocks noChangeAspect="1"/>
              </p:cNvPicPr>
              <p:nvPr/>
            </p:nvPicPr>
            <p:blipFill rotWithShape="1">
              <a:blip r:embed="rId4"/>
              <a:srcRect l="67392" t="9489" r="17768" b="23607"/>
              <a:stretch/>
            </p:blipFill>
            <p:spPr>
              <a:xfrm>
                <a:off x="8752858" y="2982481"/>
                <a:ext cx="1077279" cy="1152000"/>
              </a:xfrm>
              <a:prstGeom prst="rect">
                <a:avLst/>
              </a:prstGeom>
            </p:spPr>
          </p:pic>
          <p:pic>
            <p:nvPicPr>
              <p:cNvPr id="24" name="Image 23"/>
              <p:cNvPicPr>
                <a:picLocks noChangeAspect="1"/>
              </p:cNvPicPr>
              <p:nvPr/>
            </p:nvPicPr>
            <p:blipFill rotWithShape="1">
              <a:blip r:embed="rId4"/>
              <a:srcRect l="36217" t="12298" r="46883" b="29938"/>
              <a:stretch/>
            </p:blipFill>
            <p:spPr>
              <a:xfrm>
                <a:off x="8758314" y="2045645"/>
                <a:ext cx="1065691" cy="864000"/>
              </a:xfrm>
              <a:prstGeom prst="rect">
                <a:avLst/>
              </a:prstGeom>
            </p:spPr>
          </p:pic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05C3C87-356D-BBC1-CDCE-3C1D8C5A7F8D}"/>
                </a:ext>
              </a:extLst>
            </p:cNvPr>
            <p:cNvSpPr/>
            <p:nvPr/>
          </p:nvSpPr>
          <p:spPr>
            <a:xfrm>
              <a:off x="3767975" y="976616"/>
              <a:ext cx="3552427" cy="466522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F9050A3-545B-470F-EF02-62A9E7503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33" t="8153" r="9232" b="8986"/>
            <a:stretch/>
          </p:blipFill>
          <p:spPr bwMode="auto">
            <a:xfrm>
              <a:off x="3949029" y="4167239"/>
              <a:ext cx="1332014" cy="90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CB6C864-DC57-5515-2D2F-C0EC1CCA7B40}"/>
                </a:ext>
              </a:extLst>
            </p:cNvPr>
            <p:cNvSpPr txBox="1"/>
            <p:nvPr/>
          </p:nvSpPr>
          <p:spPr>
            <a:xfrm>
              <a:off x="5084113" y="1975696"/>
              <a:ext cx="1484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Skin + </a:t>
              </a:r>
              <a:r>
                <a:rPr lang="fr-FR" sz="140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Proximity</a:t>
              </a:r>
              <a:r>
                <a:rPr lang="fr-FR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140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effects</a:t>
              </a:r>
              <a:endPara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9EA90B4-5A06-E6BA-4745-0E7CFC44FC60}"/>
                </a:ext>
              </a:extLst>
            </p:cNvPr>
            <p:cNvSpPr txBox="1"/>
            <p:nvPr/>
          </p:nvSpPr>
          <p:spPr>
            <a:xfrm>
              <a:off x="5048575" y="3160081"/>
              <a:ext cx="14840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Fringing</a:t>
              </a:r>
              <a:r>
                <a:rPr lang="fr-FR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140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effect</a:t>
              </a:r>
              <a:endPara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81EA44A-D92C-CE4A-9BBA-FA364F9F8329}"/>
                </a:ext>
              </a:extLst>
            </p:cNvPr>
            <p:cNvSpPr txBox="1"/>
            <p:nvPr/>
          </p:nvSpPr>
          <p:spPr>
            <a:xfrm>
              <a:off x="5264033" y="4151175"/>
              <a:ext cx="214055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Advanced mapping of current distribution &amp; losses across termination and wiring areas</a:t>
              </a:r>
              <a:endPara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F7593E52-D2A5-F58A-51DC-2146B1E93648}"/>
                </a:ext>
              </a:extLst>
            </p:cNvPr>
            <p:cNvSpPr txBox="1"/>
            <p:nvPr/>
          </p:nvSpPr>
          <p:spPr>
            <a:xfrm>
              <a:off x="3650363" y="5908520"/>
              <a:ext cx="37102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Type of </a:t>
              </a:r>
              <a:r>
                <a:rPr lang="fr-FR" sz="1400" dirty="0" err="1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winding</a:t>
              </a:r>
              <a:r>
                <a:rPr lang="fr-FR" sz="140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/ Terminal type / </a:t>
              </a:r>
              <a:r>
                <a:rPr lang="fr-FR" sz="1400" dirty="0" err="1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Wiring</a:t>
              </a:r>
              <a:r>
                <a:rPr lang="fr-FR" sz="140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1400" dirty="0" err="1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technology</a:t>
              </a:r>
              <a:endParaRPr lang="fr-FR" sz="1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Flèche : bas 39">
              <a:extLst>
                <a:ext uri="{FF2B5EF4-FFF2-40B4-BE49-F238E27FC236}">
                  <a16:creationId xmlns:a16="http://schemas.microsoft.com/office/drawing/2014/main" id="{916AB875-1019-D5DF-7B34-67903A4F44D9}"/>
                </a:ext>
              </a:extLst>
            </p:cNvPr>
            <p:cNvSpPr/>
            <p:nvPr/>
          </p:nvSpPr>
          <p:spPr>
            <a:xfrm>
              <a:off x="5423418" y="5699310"/>
              <a:ext cx="241539" cy="170697"/>
            </a:xfrm>
            <a:prstGeom prst="downArrow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93B2823-1F19-7FCA-F2B1-5597771CC73E}"/>
              </a:ext>
            </a:extLst>
          </p:cNvPr>
          <p:cNvGrpSpPr/>
          <p:nvPr/>
        </p:nvGrpSpPr>
        <p:grpSpPr>
          <a:xfrm>
            <a:off x="7378081" y="976616"/>
            <a:ext cx="4667099" cy="5455425"/>
            <a:chOff x="7378081" y="976616"/>
            <a:chExt cx="4667099" cy="5455425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69CF2DC-4374-68D8-0762-9A682FDD8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891"/>
            <a:stretch/>
          </p:blipFill>
          <p:spPr>
            <a:xfrm>
              <a:off x="8340685" y="3324246"/>
              <a:ext cx="2958466" cy="1872000"/>
            </a:xfrm>
            <a:prstGeom prst="snipRoundRect">
              <a:avLst>
                <a:gd name="adj1" fmla="val 2413"/>
                <a:gd name="adj2" fmla="val 6507"/>
              </a:avLst>
            </a:prstGeom>
          </p:spPr>
        </p:pic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171E4EC-4ED7-CF63-A319-F056F0446BDB}"/>
                </a:ext>
              </a:extLst>
            </p:cNvPr>
            <p:cNvGrpSpPr/>
            <p:nvPr/>
          </p:nvGrpSpPr>
          <p:grpSpPr>
            <a:xfrm>
              <a:off x="7378081" y="976616"/>
              <a:ext cx="4667099" cy="5455425"/>
              <a:chOff x="7378081" y="976616"/>
              <a:chExt cx="4667099" cy="5455425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528E1B7-E34B-84A6-CE71-74F04F245E3E}"/>
                  </a:ext>
                </a:extLst>
              </p:cNvPr>
              <p:cNvGrpSpPr/>
              <p:nvPr/>
            </p:nvGrpSpPr>
            <p:grpSpPr>
              <a:xfrm>
                <a:off x="7378081" y="976616"/>
                <a:ext cx="4667099" cy="4665220"/>
                <a:chOff x="4791823" y="4117818"/>
                <a:chExt cx="4667099" cy="4665220"/>
              </a:xfrm>
            </p:grpSpPr>
            <p:sp>
              <p:nvSpPr>
                <p:cNvPr id="23" name="Google Shape;280;p14"/>
                <p:cNvSpPr txBox="1"/>
                <p:nvPr/>
              </p:nvSpPr>
              <p:spPr>
                <a:xfrm>
                  <a:off x="4791823" y="4180512"/>
                  <a:ext cx="4581652" cy="50922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84204" tIns="42078" rIns="84204" bIns="42078" anchor="t" anchorCtr="0">
                  <a:noAutofit/>
                </a:bodyPr>
                <a:lstStyle/>
                <a:p>
                  <a:pPr marL="0" lvl="1" defTabSz="877472">
                    <a:buClr>
                      <a:srgbClr val="000000"/>
                    </a:buClr>
                    <a:buSzPts val="1600"/>
                    <a:defRPr/>
                  </a:pPr>
                  <a:r>
                    <a:rPr lang="en-US" sz="1400" b="1" u="sng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3D Modelling and Analysis of Component Temperature Rise in Operating Environments</a:t>
                  </a:r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4818334" y="4117818"/>
                  <a:ext cx="4640588" cy="4665220"/>
                </a:xfrm>
                <a:prstGeom prst="rect">
                  <a:avLst/>
                </a:prstGeom>
                <a:no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pic>
              <p:nvPicPr>
                <p:cNvPr id="32" name="Image 31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007323" y="4956717"/>
                  <a:ext cx="1603769" cy="1152000"/>
                </a:xfrm>
                <a:prstGeom prst="rect">
                  <a:avLst/>
                </a:prstGeom>
              </p:spPr>
            </p:pic>
            <p:pic>
              <p:nvPicPr>
                <p:cNvPr id="11" name="Image 10"/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 flipH="1">
                  <a:off x="6695282" y="5015473"/>
                  <a:ext cx="2678193" cy="1008000"/>
                </a:xfrm>
                <a:prstGeom prst="rect">
                  <a:avLst/>
                </a:prstGeom>
              </p:spPr>
            </p:pic>
          </p:grp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6BD3A1CC-DB1C-1AD0-37BC-217C8D79A72A}"/>
                  </a:ext>
                </a:extLst>
              </p:cNvPr>
              <p:cNvSpPr txBox="1"/>
              <p:nvPr/>
            </p:nvSpPr>
            <p:spPr>
              <a:xfrm>
                <a:off x="7510976" y="5908821"/>
                <a:ext cx="441427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accent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Product Finishing &amp; Encapsulation: Advanced potting, vacuum impregnation, and custom housing options.</a:t>
                </a:r>
                <a:endParaRPr lang="fr-FR" sz="140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" name="Flèche : bas 40">
                <a:extLst>
                  <a:ext uri="{FF2B5EF4-FFF2-40B4-BE49-F238E27FC236}">
                    <a16:creationId xmlns:a16="http://schemas.microsoft.com/office/drawing/2014/main" id="{5ADD96EC-6ABD-3AED-E50D-3AC5AAC921BE}"/>
                  </a:ext>
                </a:extLst>
              </p:cNvPr>
              <p:cNvSpPr/>
              <p:nvPr/>
            </p:nvSpPr>
            <p:spPr>
              <a:xfrm>
                <a:off x="9699148" y="5710686"/>
                <a:ext cx="241539" cy="170697"/>
              </a:xfrm>
              <a:prstGeom prst="downArrow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704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>
            <a:spLocks noGrp="1"/>
          </p:cNvSpPr>
          <p:nvPr>
            <p:ph type="title"/>
          </p:nvPr>
        </p:nvSpPr>
        <p:spPr>
          <a:xfrm>
            <a:off x="-8627" y="91958"/>
            <a:ext cx="11875547" cy="663459"/>
          </a:xfrm>
        </p:spPr>
        <p:txBody>
          <a:bodyPr/>
          <a:lstStyle/>
          <a:p>
            <a:r>
              <a:rPr lang="fr-FR" dirty="0"/>
              <a:t>CONCEPT VALIDATION : Integrated Vs </a:t>
            </a:r>
            <a:r>
              <a:rPr lang="fr-FR" dirty="0" err="1"/>
              <a:t>Discrete</a:t>
            </a:r>
            <a:r>
              <a:rPr lang="fr-FR" dirty="0"/>
              <a:t> </a:t>
            </a:r>
            <a:r>
              <a:rPr lang="fr-FR" dirty="0" err="1"/>
              <a:t>Magnetics</a:t>
            </a:r>
            <a:endParaRPr lang="fr-FR" dirty="0"/>
          </a:p>
        </p:txBody>
      </p:sp>
      <p:sp>
        <p:nvSpPr>
          <p:cNvPr id="7" name="Espace réservé du contenu 5"/>
          <p:cNvSpPr>
            <a:spLocks noGrp="1"/>
          </p:cNvSpPr>
          <p:nvPr>
            <p:ph idx="1"/>
          </p:nvPr>
        </p:nvSpPr>
        <p:spPr>
          <a:xfrm>
            <a:off x="0" y="923228"/>
            <a:ext cx="4080294" cy="88985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r-FR" b="1" dirty="0"/>
              <a:t>IMC For DAB Converter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7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600" dirty="0"/>
              <a:t>2 kVA / 12µH / 320kHz / Vin : 270V / </a:t>
            </a:r>
            <a:r>
              <a:rPr lang="fr-FR" sz="1600" dirty="0" err="1"/>
              <a:t>Vout</a:t>
            </a:r>
            <a:r>
              <a:rPr lang="fr-FR" sz="1600" dirty="0"/>
              <a:t> 28V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800" dirty="0"/>
          </a:p>
        </p:txBody>
      </p:sp>
      <p:pic>
        <p:nvPicPr>
          <p:cNvPr id="16" name="Google Shape;308;g1f55c5682fc_0_0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3234" y="1813087"/>
            <a:ext cx="3206026" cy="3096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739355C1-8F0F-AE83-DFF4-9FEF9458829E}"/>
              </a:ext>
            </a:extLst>
          </p:cNvPr>
          <p:cNvGrpSpPr/>
          <p:nvPr/>
        </p:nvGrpSpPr>
        <p:grpSpPr>
          <a:xfrm>
            <a:off x="6963829" y="4747829"/>
            <a:ext cx="2888265" cy="1402805"/>
            <a:chOff x="4823751" y="4705809"/>
            <a:chExt cx="3053549" cy="1678672"/>
          </a:xfrm>
        </p:grpSpPr>
        <p:sp>
          <p:nvSpPr>
            <p:cNvPr id="2" name="Espace réservé du contenu 5">
              <a:extLst>
                <a:ext uri="{FF2B5EF4-FFF2-40B4-BE49-F238E27FC236}">
                  <a16:creationId xmlns:a16="http://schemas.microsoft.com/office/drawing/2014/main" id="{A16798CB-57FE-FE39-B3B6-13058683F2B4}"/>
                </a:ext>
              </a:extLst>
            </p:cNvPr>
            <p:cNvSpPr txBox="1">
              <a:spLocks/>
            </p:cNvSpPr>
            <p:nvPr/>
          </p:nvSpPr>
          <p:spPr>
            <a:xfrm>
              <a:off x="4823751" y="4705809"/>
              <a:ext cx="3053549" cy="167867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5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0"/>
                </a:spcBef>
                <a:spcAft>
                  <a:spcPts val="600"/>
                </a:spcAft>
              </a:pPr>
              <a:r>
                <a:rPr lang="fr-FR" sz="1600" b="1" dirty="0" err="1"/>
                <a:t>Experimental</a:t>
              </a:r>
              <a:r>
                <a:rPr lang="fr-FR" sz="1600" b="1" dirty="0"/>
                <a:t> </a:t>
              </a:r>
              <a:r>
                <a:rPr lang="fr-FR" sz="1600" b="1" dirty="0" err="1"/>
                <a:t>waveforms</a:t>
              </a:r>
              <a:endParaRPr lang="fr-FR" sz="1600" b="1" dirty="0"/>
            </a:p>
            <a:p>
              <a:pPr marL="0" indent="0"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</a:pPr>
              <a:r>
                <a:rPr lang="fr-FR" sz="1600" dirty="0"/>
                <a:t>                  : P voltage 270V</a:t>
              </a:r>
            </a:p>
            <a:p>
              <a:pPr marL="0" indent="0"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</a:pPr>
              <a:r>
                <a:rPr lang="fr-FR" sz="1600" dirty="0"/>
                <a:t>	 : S voltage 28V</a:t>
              </a:r>
            </a:p>
            <a:p>
              <a:pPr marL="0" indent="0"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</a:pPr>
              <a:r>
                <a:rPr lang="fr-FR" sz="1600" dirty="0"/>
                <a:t>	 : P </a:t>
              </a:r>
              <a:r>
                <a:rPr lang="fr-FR" sz="1600" dirty="0" err="1"/>
                <a:t>current</a:t>
              </a:r>
              <a:endParaRPr lang="fr-FR" sz="1600" dirty="0"/>
            </a:p>
            <a:p>
              <a:pPr marL="0" indent="0"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</a:pPr>
              <a:r>
                <a:rPr lang="fr-FR" sz="1600" dirty="0"/>
                <a:t>	</a:t>
              </a:r>
            </a:p>
          </p:txBody>
        </p:sp>
        <p:cxnSp>
          <p:nvCxnSpPr>
            <p:cNvPr id="3" name="Connecteur droit 2"/>
            <p:cNvCxnSpPr/>
            <p:nvPr/>
          </p:nvCxnSpPr>
          <p:spPr>
            <a:xfrm>
              <a:off x="5231441" y="5250340"/>
              <a:ext cx="377371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/>
            <p:cNvCxnSpPr/>
            <p:nvPr/>
          </p:nvCxnSpPr>
          <p:spPr>
            <a:xfrm>
              <a:off x="5231441" y="5697415"/>
              <a:ext cx="377371" cy="0"/>
            </a:xfrm>
            <a:prstGeom prst="line">
              <a:avLst/>
            </a:prstGeom>
            <a:ln w="3810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>
              <a:off x="5231441" y="6070533"/>
              <a:ext cx="377371" cy="0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7A22BBD-7B6B-143C-802A-C8AE15E09087}"/>
                  </a:ext>
                </a:extLst>
              </p:cNvPr>
              <p:cNvSpPr txBox="1"/>
              <p:nvPr/>
            </p:nvSpPr>
            <p:spPr>
              <a:xfrm>
                <a:off x="273234" y="5076898"/>
                <a:ext cx="4954939" cy="130805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228600" marR="0" lvl="0" indent="-22860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A160"/>
                  </a:buClr>
                  <a:buSzPts val="1600"/>
                  <a:buFont typeface="Arial"/>
                  <a:buChar char="•"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91ACBC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Weight and size divided by </a:t>
                </a:r>
                <a14:m>
                  <m:oMath xmlns:m="http://schemas.openxmlformats.org/officeDocument/2006/math">
                    <m:r>
                      <a:rPr kumimoji="0" lang="en-US" sz="16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91ACBC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~</m:t>
                    </m:r>
                  </m:oMath>
                </a14:m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91ACBC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3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A160"/>
                  </a:buClr>
                  <a:buSzPts val="1600"/>
                  <a:buFont typeface="Arial"/>
                  <a:buChar char="•"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91ACBC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High efficiency 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91ACBC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Wingdings" panose="05000000000000000000" pitchFamily="2" charset="2"/>
                  </a:rPr>
                  <a:t>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91ACBC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 30% less losses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91ACBC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228600" marR="0" lvl="0" indent="-22860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A160"/>
                  </a:buClr>
                  <a:buSzPts val="1600"/>
                  <a:buFont typeface="Arial"/>
                  <a:buChar char="•"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91ACBC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Better reliability: one single component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A160"/>
                  </a:buClr>
                  <a:buSzPts val="1600"/>
                  <a:buFont typeface="Arial"/>
                  <a:buChar char="•"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91ACBC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Component cost saving 30%</a:t>
                </a: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7A22BBD-7B6B-143C-802A-C8AE15E09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234" y="5076898"/>
                <a:ext cx="4954939" cy="1308050"/>
              </a:xfrm>
              <a:prstGeom prst="rect">
                <a:avLst/>
              </a:prstGeom>
              <a:blipFill>
                <a:blip r:embed="rId4"/>
                <a:stretch>
                  <a:fillRect l="-492" t="-1402" b="-560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Image 17">
            <a:extLst>
              <a:ext uri="{FF2B5EF4-FFF2-40B4-BE49-F238E27FC236}">
                <a16:creationId xmlns:a16="http://schemas.microsoft.com/office/drawing/2014/main" id="{CB8ECD46-545C-5F25-7BEF-9DC239BE7E8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25"/>
          <a:stretch/>
        </p:blipFill>
        <p:spPr bwMode="auto">
          <a:xfrm>
            <a:off x="4190146" y="1499850"/>
            <a:ext cx="7807415" cy="2628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36FAC4D-6DDD-245D-572D-223F8CD768D4}"/>
              </a:ext>
            </a:extLst>
          </p:cNvPr>
          <p:cNvSpPr txBox="1"/>
          <p:nvPr/>
        </p:nvSpPr>
        <p:spPr>
          <a:xfrm>
            <a:off x="3968151" y="4238370"/>
            <a:ext cx="4261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/>
              <a:t>Inductor</a:t>
            </a:r>
            <a:r>
              <a:rPr lang="fr-FR" sz="1600" b="1" dirty="0"/>
              <a:t> + Transformer : </a:t>
            </a:r>
            <a:r>
              <a:rPr lang="fr-FR" sz="1600" b="1" dirty="0" err="1"/>
              <a:t>Discrete</a:t>
            </a:r>
            <a:r>
              <a:rPr lang="fr-FR" sz="1600" b="1" dirty="0"/>
              <a:t> components  /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5EBED14-DA10-60B6-A638-B4318184A0D2}"/>
              </a:ext>
            </a:extLst>
          </p:cNvPr>
          <p:cNvSpPr txBox="1"/>
          <p:nvPr/>
        </p:nvSpPr>
        <p:spPr>
          <a:xfrm>
            <a:off x="8126084" y="4238370"/>
            <a:ext cx="4065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/>
              <a:t>Inductor</a:t>
            </a:r>
            <a:r>
              <a:rPr lang="fr-FR" sz="1600" b="1" dirty="0"/>
              <a:t> + Transformer : Integrated </a:t>
            </a:r>
            <a:r>
              <a:rPr lang="fr-FR" sz="1600" b="1" dirty="0" err="1"/>
              <a:t>Magnetics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428661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>
            <a:spLocks noGrp="1"/>
          </p:cNvSpPr>
          <p:nvPr>
            <p:ph type="title"/>
          </p:nvPr>
        </p:nvSpPr>
        <p:spPr>
          <a:xfrm>
            <a:off x="0" y="71140"/>
            <a:ext cx="11875547" cy="663459"/>
          </a:xfrm>
        </p:spPr>
        <p:txBody>
          <a:bodyPr/>
          <a:lstStyle/>
          <a:p>
            <a:r>
              <a:rPr lang="fr-FR" dirty="0"/>
              <a:t>FOUR-YEAR DEVELOPMENT PROGRESS				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idx="1"/>
          </p:nvPr>
        </p:nvSpPr>
        <p:spPr>
          <a:xfrm>
            <a:off x="207357" y="930314"/>
            <a:ext cx="11733110" cy="5603651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800" b="1" dirty="0"/>
              <a:t>IMC </a:t>
            </a:r>
            <a:r>
              <a:rPr lang="fr-FR" sz="1800" b="1" dirty="0" err="1"/>
              <a:t>Specifications</a:t>
            </a:r>
            <a:endParaRPr lang="fr-FR" sz="1800" b="1" dirty="0"/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fr-FR" dirty="0"/>
              <a:t>2 kVA / 12 µH / 320kHz / Vin : 270V /  </a:t>
            </a:r>
            <a:r>
              <a:rPr lang="fr-FR" dirty="0" err="1"/>
              <a:t>Vout</a:t>
            </a:r>
            <a:r>
              <a:rPr lang="fr-FR" dirty="0"/>
              <a:t> 28V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22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24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24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2400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0B040B9-98AB-8CC1-0FE8-0A9AC80BB545}"/>
              </a:ext>
            </a:extLst>
          </p:cNvPr>
          <p:cNvGrpSpPr/>
          <p:nvPr/>
        </p:nvGrpSpPr>
        <p:grpSpPr>
          <a:xfrm>
            <a:off x="251533" y="1876341"/>
            <a:ext cx="6452551" cy="3996548"/>
            <a:chOff x="515249" y="2046007"/>
            <a:chExt cx="6452551" cy="3996548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42C28284-02C5-C82B-78AA-D9E0ADF48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249" y="2370555"/>
              <a:ext cx="6452551" cy="3672000"/>
            </a:xfrm>
            <a:prstGeom prst="rect">
              <a:avLst/>
            </a:prstGeom>
            <a:noFill/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E171B7E-C5E2-2DB1-D64F-5BBCDBE948A0}"/>
                </a:ext>
              </a:extLst>
            </p:cNvPr>
            <p:cNvSpPr txBox="1"/>
            <p:nvPr/>
          </p:nvSpPr>
          <p:spPr>
            <a:xfrm>
              <a:off x="1552755" y="2213421"/>
              <a:ext cx="759124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/>
                <a:t>2020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8A0D7FC-C058-C3D1-96B4-148570EDE0BF}"/>
                </a:ext>
              </a:extLst>
            </p:cNvPr>
            <p:cNvSpPr txBox="1"/>
            <p:nvPr/>
          </p:nvSpPr>
          <p:spPr>
            <a:xfrm>
              <a:off x="4260277" y="2217901"/>
              <a:ext cx="759124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/>
                <a:t>2024</a:t>
              </a:r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23A7D36D-A17A-1E39-FBFF-2892A12FDADB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>
              <a:off x="2311879" y="2398087"/>
              <a:ext cx="1948398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8716110A-4227-974F-3032-F454CA45B4CA}"/>
                </a:ext>
              </a:extLst>
            </p:cNvPr>
            <p:cNvSpPr txBox="1"/>
            <p:nvPr/>
          </p:nvSpPr>
          <p:spPr>
            <a:xfrm>
              <a:off x="2417155" y="2046007"/>
              <a:ext cx="18782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Design Evolution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BBD8248-F1DF-8F0C-CD09-AE39796070FC}"/>
              </a:ext>
            </a:extLst>
          </p:cNvPr>
          <p:cNvGrpSpPr/>
          <p:nvPr/>
        </p:nvGrpSpPr>
        <p:grpSpPr>
          <a:xfrm>
            <a:off x="7177264" y="1784745"/>
            <a:ext cx="4290022" cy="2789340"/>
            <a:chOff x="7654285" y="1917132"/>
            <a:chExt cx="4290022" cy="2766576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8344CD5-5937-C05F-9535-7DEEFEE38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4285" y="2255686"/>
              <a:ext cx="4290022" cy="2428022"/>
            </a:xfrm>
            <a:prstGeom prst="rect">
              <a:avLst/>
            </a:prstGeom>
            <a:noFill/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75CD663-121B-3013-4B8C-4A2B3F58E419}"/>
                </a:ext>
              </a:extLst>
            </p:cNvPr>
            <p:cNvSpPr txBox="1"/>
            <p:nvPr/>
          </p:nvSpPr>
          <p:spPr>
            <a:xfrm>
              <a:off x="7801695" y="1917132"/>
              <a:ext cx="37417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err="1"/>
                <a:t>Temperature</a:t>
              </a:r>
              <a:r>
                <a:rPr lang="fr-FR" sz="1400" b="1" dirty="0"/>
                <a:t> </a:t>
              </a:r>
              <a:r>
                <a:rPr lang="fr-FR" sz="1400" b="1" dirty="0" err="1"/>
                <a:t>rise</a:t>
              </a:r>
              <a:r>
                <a:rPr lang="fr-FR" sz="1400" b="1" dirty="0"/>
                <a:t> </a:t>
              </a:r>
              <a:r>
                <a:rPr lang="fr-FR" sz="1400" b="1" dirty="0" err="1"/>
                <a:t>under</a:t>
              </a:r>
              <a:r>
                <a:rPr lang="fr-FR" sz="1400" b="1" dirty="0"/>
                <a:t> </a:t>
              </a:r>
              <a:r>
                <a:rPr lang="fr-FR" sz="1400" b="1" dirty="0" err="1"/>
                <a:t>natural</a:t>
              </a:r>
              <a:r>
                <a:rPr lang="fr-FR" sz="1400" b="1" dirty="0"/>
                <a:t> convection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1D265CC7-00BA-466D-D407-DDC023AA96DA}"/>
                  </a:ext>
                </a:extLst>
              </p:cNvPr>
              <p:cNvSpPr txBox="1"/>
              <p:nvPr/>
            </p:nvSpPr>
            <p:spPr>
              <a:xfrm>
                <a:off x="7189985" y="4526544"/>
                <a:ext cx="4154563" cy="1295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fr-FR" dirty="0" err="1">
                    <a:solidFill>
                      <a:schemeClr val="accent1"/>
                    </a:solidFill>
                  </a:rPr>
                  <a:t>Weight</a:t>
                </a:r>
                <a:r>
                  <a:rPr lang="fr-FR" dirty="0">
                    <a:solidFill>
                      <a:schemeClr val="accent1"/>
                    </a:solidFill>
                  </a:rPr>
                  <a:t> </a:t>
                </a:r>
                <a:r>
                  <a:rPr lang="fr-FR" dirty="0" err="1">
                    <a:solidFill>
                      <a:schemeClr val="accent1"/>
                    </a:solidFill>
                  </a:rPr>
                  <a:t>divided</a:t>
                </a:r>
                <a:r>
                  <a:rPr lang="fr-FR" dirty="0">
                    <a:solidFill>
                      <a:schemeClr val="accent1"/>
                    </a:solidFill>
                  </a:rPr>
                  <a:t> by </a:t>
                </a:r>
                <a14:m>
                  <m:oMath xmlns:m="http://schemas.openxmlformats.org/officeDocument/2006/math">
                    <m:r>
                      <a:rPr lang="fr-FR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fr-FR" dirty="0">
                    <a:solidFill>
                      <a:schemeClr val="accent1"/>
                    </a:solidFill>
                  </a:rPr>
                  <a:t>3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fr-FR" dirty="0" err="1">
                    <a:solidFill>
                      <a:schemeClr val="accent1"/>
                    </a:solidFill>
                  </a:rPr>
                  <a:t>Efficiency</a:t>
                </a:r>
                <a:r>
                  <a:rPr lang="fr-FR" dirty="0">
                    <a:solidFill>
                      <a:schemeClr val="accent1"/>
                    </a:solidFill>
                  </a:rPr>
                  <a:t> </a:t>
                </a:r>
                <a:r>
                  <a:rPr lang="fr-FR" dirty="0" err="1">
                    <a:solidFill>
                      <a:schemeClr val="accent1"/>
                    </a:solidFill>
                  </a:rPr>
                  <a:t>increased</a:t>
                </a:r>
                <a:r>
                  <a:rPr lang="fr-FR" dirty="0">
                    <a:solidFill>
                      <a:schemeClr val="accent1"/>
                    </a:solidFill>
                  </a:rPr>
                  <a:t> </a:t>
                </a:r>
                <a:r>
                  <a:rPr lang="fr-FR" dirty="0" err="1">
                    <a:solidFill>
                      <a:schemeClr val="accent1"/>
                    </a:solidFill>
                  </a:rPr>
                  <a:t>from</a:t>
                </a:r>
                <a:r>
                  <a:rPr lang="fr-FR" dirty="0">
                    <a:solidFill>
                      <a:schemeClr val="accent1"/>
                    </a:solidFill>
                  </a:rPr>
                  <a:t> 98% to 99.2%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fr-FR" dirty="0" err="1">
                    <a:solidFill>
                      <a:schemeClr val="accent1"/>
                    </a:solidFill>
                  </a:rPr>
                  <a:t>Unchanged</a:t>
                </a:r>
                <a:r>
                  <a:rPr lang="fr-FR" dirty="0">
                    <a:solidFill>
                      <a:schemeClr val="accent1"/>
                    </a:solidFill>
                  </a:rPr>
                  <a:t> </a:t>
                </a:r>
                <a:r>
                  <a:rPr lang="fr-FR" dirty="0" err="1">
                    <a:solidFill>
                      <a:schemeClr val="accent1"/>
                    </a:solidFill>
                  </a:rPr>
                  <a:t>temperature</a:t>
                </a:r>
                <a:r>
                  <a:rPr lang="fr-FR" dirty="0">
                    <a:solidFill>
                      <a:schemeClr val="accent1"/>
                    </a:solidFill>
                  </a:rPr>
                  <a:t> </a:t>
                </a:r>
                <a:r>
                  <a:rPr lang="fr-FR" dirty="0" err="1">
                    <a:solidFill>
                      <a:schemeClr val="accent1"/>
                    </a:solidFill>
                  </a:rPr>
                  <a:t>rise</a:t>
                </a:r>
                <a:endParaRPr lang="fr-FR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1D265CC7-00BA-466D-D407-DDC023AA9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9985" y="4526544"/>
                <a:ext cx="4154563" cy="1295868"/>
              </a:xfrm>
              <a:prstGeom prst="rect">
                <a:avLst/>
              </a:prstGeom>
              <a:blipFill>
                <a:blip r:embed="rId5"/>
                <a:stretch>
                  <a:fillRect l="-880" r="-293" b="-70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70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939;g22c9fdcc250_0_0"/>
          <p:cNvSpPr/>
          <p:nvPr/>
        </p:nvSpPr>
        <p:spPr>
          <a:xfrm rot="10800000">
            <a:off x="-1" y="-25309"/>
            <a:ext cx="9273209" cy="831929"/>
          </a:xfrm>
          <a:custGeom>
            <a:avLst/>
            <a:gdLst/>
            <a:ahLst/>
            <a:cxnLst/>
            <a:rect l="l" t="t" r="r" b="b"/>
            <a:pathLst>
              <a:path w="4953746" h="259228" extrusionOk="0">
                <a:moveTo>
                  <a:pt x="4953746" y="259228"/>
                </a:moveTo>
                <a:lnTo>
                  <a:pt x="0" y="254647"/>
                </a:lnTo>
                <a:lnTo>
                  <a:pt x="1014819" y="0"/>
                </a:lnTo>
                <a:lnTo>
                  <a:pt x="4949171" y="2323"/>
                </a:lnTo>
                <a:lnTo>
                  <a:pt x="4953746" y="259228"/>
                </a:lnTo>
                <a:close/>
              </a:path>
            </a:pathLst>
          </a:custGeom>
          <a:solidFill>
            <a:srgbClr val="365160"/>
          </a:solidFill>
          <a:ln>
            <a:noFill/>
          </a:ln>
        </p:spPr>
        <p:txBody>
          <a:bodyPr spcFirstLastPara="1" wrap="square" lIns="87705" tIns="43815" rIns="87705" bIns="4381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33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307;g1f55c5682fc_0_0"/>
          <p:cNvSpPr txBox="1">
            <a:spLocks/>
          </p:cNvSpPr>
          <p:nvPr/>
        </p:nvSpPr>
        <p:spPr>
          <a:xfrm>
            <a:off x="12029" y="120281"/>
            <a:ext cx="10513268" cy="5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750" tIns="43850" rIns="87750" bIns="43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944"/>
              </a:buClr>
              <a:buSzPts val="3200"/>
              <a:buFont typeface="Century Gothic"/>
              <a:buNone/>
              <a:defRPr sz="3071" b="0" i="0" u="none" strike="noStrike" cap="none">
                <a:solidFill>
                  <a:srgbClr val="00994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entury Gothic"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sym typeface="Century Gothic"/>
              </a:rPr>
              <a:t>FIELD-PROVEN INTEGRATED MAGNETIC COMPONENTS</a:t>
            </a:r>
          </a:p>
        </p:txBody>
      </p:sp>
      <p:sp>
        <p:nvSpPr>
          <p:cNvPr id="8" name="Google Shape;280;p14"/>
          <p:cNvSpPr txBox="1"/>
          <p:nvPr/>
        </p:nvSpPr>
        <p:spPr>
          <a:xfrm>
            <a:off x="1072808" y="853672"/>
            <a:ext cx="9970999" cy="37922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4204" tIns="42078" rIns="84204" bIns="42078" anchor="t" anchorCtr="0">
            <a:noAutofit/>
          </a:bodyPr>
          <a:lstStyle/>
          <a:p>
            <a:pPr marL="0" marR="0" lvl="0" indent="0" algn="ctr" defTabSz="8774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76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fr-FR" sz="16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Integrated </a:t>
            </a:r>
            <a:r>
              <a:rPr kumimoji="0" lang="fr-FR" sz="1600" b="1" i="0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Magnetics</a:t>
            </a:r>
            <a:r>
              <a:rPr kumimoji="0" lang="fr-FR" sz="16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Component for </a:t>
            </a:r>
            <a:r>
              <a:rPr kumimoji="0" lang="fr-FR" sz="1600" b="1" i="0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Bidirectional</a:t>
            </a:r>
            <a:r>
              <a:rPr kumimoji="0" lang="fr-FR" sz="16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Power </a:t>
            </a:r>
            <a:r>
              <a:rPr kumimoji="0" lang="fr-FR" sz="1600" b="1" i="0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Supply</a:t>
            </a:r>
            <a:r>
              <a:rPr kumimoji="0" lang="fr-FR" sz="16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(Dual Active Bridge)</a:t>
            </a:r>
            <a:endParaRPr kumimoji="0" lang="fr-FR" sz="1600" b="1" i="0" strike="noStrike" kern="0" cap="none" spc="0" normalizeH="0" baseline="0" noProof="0" dirty="0">
              <a:ln>
                <a:noFill/>
              </a:ln>
              <a:solidFill>
                <a:srgbClr val="00A1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8774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600" b="1" i="0" strike="noStrike" kern="0" cap="none" spc="0" normalizeH="0" baseline="0" noProof="0" dirty="0">
              <a:ln>
                <a:noFill/>
              </a:ln>
              <a:solidFill>
                <a:srgbClr val="00A1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8774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200" b="1" i="0" strike="noStrike" kern="0" cap="none" spc="0" normalizeH="0" baseline="0" noProof="0" dirty="0">
              <a:ln>
                <a:noFill/>
              </a:ln>
              <a:solidFill>
                <a:srgbClr val="00A1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6D952E5-9D2A-5061-30D9-7700EF36FAA3}"/>
              </a:ext>
            </a:extLst>
          </p:cNvPr>
          <p:cNvGrpSpPr/>
          <p:nvPr/>
        </p:nvGrpSpPr>
        <p:grpSpPr>
          <a:xfrm>
            <a:off x="6044401" y="1350556"/>
            <a:ext cx="3052980" cy="5057504"/>
            <a:chOff x="45333" y="4063406"/>
            <a:chExt cx="3052980" cy="50575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Google Shape;280;p14"/>
                <p:cNvSpPr txBox="1"/>
                <p:nvPr/>
              </p:nvSpPr>
              <p:spPr>
                <a:xfrm>
                  <a:off x="150712" y="4063406"/>
                  <a:ext cx="2947601" cy="817027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84204" tIns="42078" rIns="84204" bIns="42078" anchor="t" anchorCtr="0">
                  <a:noAutofit/>
                </a:bodyPr>
                <a:lstStyle/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  <a:tabLst/>
                    <a:defRPr/>
                  </a:pPr>
                  <a:r>
                    <a:rPr kumimoji="0" lang="fr-FR" sz="1600" b="1" i="0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Arial"/>
                    </a:rPr>
                    <a:t>30kVA / 18µH </a:t>
                  </a:r>
                  <a14:m>
                    <m:oMath xmlns:m="http://schemas.openxmlformats.org/officeDocument/2006/math">
                      <m:r>
                        <a:rPr kumimoji="0" lang="fr-FR" sz="1600" b="1" i="1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Arial"/>
                        </a:rPr>
                        <m:t>±</m:t>
                      </m:r>
                      <m:r>
                        <a:rPr kumimoji="0" lang="fr-FR" sz="1600" b="1" i="1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Arial"/>
                        </a:rPr>
                        <m:t>𝟏𝟎</m:t>
                      </m:r>
                      <m:r>
                        <a:rPr kumimoji="0" lang="fr-FR" sz="1600" b="1" i="1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Arial"/>
                        </a:rPr>
                        <m:t>%</m:t>
                      </m:r>
                    </m:oMath>
                  </a14:m>
                  <a:r>
                    <a:rPr kumimoji="0" lang="fr-FR" sz="1600" b="1" i="0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Arial"/>
                    </a:rPr>
                    <a:t> /100kHz - 3 Phase</a:t>
                  </a: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  <a:tabLst/>
                    <a:defRPr/>
                  </a:pP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Arial"/>
                    </a:rPr>
                    <a:t>600-800V DC </a:t>
                  </a: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Wingdings" panose="05000000000000000000" pitchFamily="2" charset="2"/>
                    </a:rPr>
                    <a:t></a:t>
                  </a: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Wingdings" panose="05000000000000000000" pitchFamily="2" charset="2"/>
                    </a:rPr>
                    <a:t> 48-56V DC</a:t>
                  </a:r>
                  <a:endParaRPr kumimoji="0" lang="fr-FR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Arial"/>
                  </a:endParaRP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31" name="Google Shape;280;p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712" y="4063406"/>
                  <a:ext cx="2947601" cy="817027"/>
                </a:xfrm>
                <a:prstGeom prst="rect">
                  <a:avLst/>
                </a:prstGeom>
                <a:blipFill>
                  <a:blip r:embed="rId3"/>
                  <a:stretch>
                    <a:fillRect l="-1449" t="-2985" b="-447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Google Shape;297;p11"/>
                <p:cNvSpPr txBox="1">
                  <a:spLocks/>
                </p:cNvSpPr>
                <p:nvPr/>
              </p:nvSpPr>
              <p:spPr>
                <a:xfrm>
                  <a:off x="45333" y="7151582"/>
                  <a:ext cx="3052980" cy="1969328"/>
                </a:xfrm>
                <a:prstGeom prst="rect">
                  <a:avLst/>
                </a:prstGeom>
                <a:solidFill>
                  <a:srgbClr val="F5F7F9"/>
                </a:solidFill>
                <a:ln w="12700">
                  <a:noFill/>
                </a:ln>
              </p:spPr>
              <p:txBody>
                <a:bodyPr spcFirstLastPara="1" wrap="square" lIns="87730" tIns="43840" rIns="87730" bIns="43840" anchor="t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55600" algn="l" rtl="0">
                    <a:lnSpc>
                      <a:spcPct val="90000"/>
                    </a:lnSpc>
                    <a:spcBef>
                      <a:spcPts val="960"/>
                    </a:spcBef>
                    <a:spcAft>
                      <a:spcPts val="0"/>
                    </a:spcAft>
                    <a:buClr>
                      <a:schemeClr val="accent1"/>
                    </a:buClr>
                    <a:buSzPts val="2000"/>
                    <a:buFont typeface="Arial"/>
                    <a:buChar char="•"/>
                    <a:defRPr sz="192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914400" marR="0" lvl="1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accent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1371600" marR="0" lvl="2" indent="-3302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accent5"/>
                    </a:buClr>
                    <a:buSzPts val="1600"/>
                    <a:buFont typeface="Arial"/>
                    <a:buChar char="•"/>
                    <a:defRPr sz="1536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1828800" marR="0" lvl="3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2286000" marR="0" lvl="4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2743200" marR="0" lvl="5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3200400" marR="0" lvl="6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3657600" marR="0" lvl="7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4114800" marR="0" lvl="8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960"/>
                    </a:spcBef>
                    <a:spcAft>
                      <a:spcPts val="0"/>
                    </a:spcAft>
                    <a:buClr>
                      <a:srgbClr val="00A160"/>
                    </a:buClr>
                    <a:buSzPts val="1400"/>
                    <a:buFont typeface="Arial"/>
                    <a:buNone/>
                    <a:tabLst/>
                    <a:defRPr/>
                  </a:pPr>
                  <a:r>
                    <a:rPr kumimoji="0" lang="en-US" sz="1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    </a:t>
                  </a: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MAIN FEATURES</a:t>
                  </a:r>
                  <a:endParaRPr kumimoji="0" lang="en-US" sz="1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14:m>
                    <m:oMath xmlns:m="http://schemas.openxmlformats.org/officeDocument/2006/math">
                      <m:r>
                        <a:rPr kumimoji="0" lang="fr-FR" sz="15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𝜂</m:t>
                      </m:r>
                      <m:r>
                        <a:rPr kumimoji="0" lang="fr-FR" sz="15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&gt;98.5 %</m:t>
                      </m:r>
                    </m:oMath>
                  </a14:m>
                  <a:endParaRPr kumimoji="0" 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:r>
                    <a:rPr kumimoji="0" lang="en-US" sz="15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&lt; 4Kg</a:t>
                  </a: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:r>
                    <a:rPr kumimoji="0" lang="en-US" sz="15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High heat dissipation thanks to innovative molding process</a:t>
                  </a: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:endParaRPr kumimoji="0" lang="fr-FR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177764" marR="0" lvl="0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  <a:tabLst>
                      <a:tab pos="177764" algn="l"/>
                    </a:tabLst>
                    <a:defRPr/>
                  </a:pPr>
                  <a:r>
                    <a:rPr kumimoji="0" lang="en-US" sz="1500" b="0" i="0" u="sng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Wingdings" panose="05000000000000000000" pitchFamily="2" charset="2"/>
                    </a:rPr>
                    <a:t> </a:t>
                  </a:r>
                  <a:r>
                    <a:rPr kumimoji="0" lang="en-US" sz="1500" b="0" i="0" u="sng" strike="noStrike" kern="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Successful Evaluation</a:t>
                  </a:r>
                  <a:endParaRPr kumimoji="0" 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:endParaRPr kumimoji="0" 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268234" marR="0" lvl="0" indent="-109516" algn="l" defTabSz="877472" rtl="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  <a:tabLst/>
                    <a:defRPr/>
                  </a:pPr>
                  <a:endParaRPr kumimoji="0" lang="en-US" sz="1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268234" marR="0" lvl="0" indent="-109516" algn="l" defTabSz="877472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  <a:tabLst/>
                    <a:defRPr/>
                  </a:pPr>
                  <a:endParaRPr kumimoji="0" lang="en-US" sz="1152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mc:Choice>
          <mc:Fallback xmlns="">
            <p:sp>
              <p:nvSpPr>
                <p:cNvPr id="32" name="Google Shape;297;p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333" y="7151582"/>
                  <a:ext cx="3052980" cy="1969328"/>
                </a:xfrm>
                <a:prstGeom prst="rect">
                  <a:avLst/>
                </a:prstGeom>
                <a:blipFill>
                  <a:blip r:embed="rId4"/>
                  <a:stretch>
                    <a:fillRect r="-1600" b="-3096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3" name="Image 32"/>
            <p:cNvPicPr>
              <a:picLocks noChangeAspect="1"/>
            </p:cNvPicPr>
            <p:nvPr/>
          </p:nvPicPr>
          <p:blipFill rotWithShape="1">
            <a:blip r:embed="rId5"/>
            <a:srcRect b="6561"/>
            <a:stretch/>
          </p:blipFill>
          <p:spPr>
            <a:xfrm>
              <a:off x="294536" y="4914183"/>
              <a:ext cx="2618548" cy="1836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Google Shape;280;p14"/>
                <p:cNvSpPr txBox="1"/>
                <p:nvPr/>
              </p:nvSpPr>
              <p:spPr>
                <a:xfrm>
                  <a:off x="274445" y="6712874"/>
                  <a:ext cx="2618548" cy="379222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84204" tIns="42078" rIns="84204" bIns="42078" anchor="t" anchorCtr="0">
                  <a:noAutofit/>
                </a:bodyPr>
                <a:lstStyle/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A16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Wingdings" panose="05000000000000000000" pitchFamily="2" charset="2"/>
                    </a:rPr>
                    <a:t>8,4 x 5,2 x 25 cm3 </a:t>
                  </a:r>
                  <a14:m>
                    <m:oMath xmlns:m="http://schemas.openxmlformats.org/officeDocument/2006/math">
                      <m:r>
                        <a:rPr kumimoji="0" lang="fr-FR" sz="1400" b="1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A1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m:t>⇒ </m:t>
                      </m:r>
                    </m:oMath>
                  </a14:m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A16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Wingdings" panose="05000000000000000000" pitchFamily="2" charset="2"/>
                    </a:rPr>
                    <a:t>27,5VA/cm</a:t>
                  </a:r>
                  <a:r>
                    <a:rPr kumimoji="0" lang="fr-FR" sz="1400" b="1" i="0" u="none" strike="noStrike" kern="0" cap="none" spc="0" normalizeH="0" baseline="30000" noProof="0" dirty="0">
                      <a:ln>
                        <a:noFill/>
                      </a:ln>
                      <a:solidFill>
                        <a:srgbClr val="00A16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Wingdings" panose="05000000000000000000" pitchFamily="2" charset="2"/>
                    </a:rPr>
                    <a:t>3</a:t>
                  </a:r>
                  <a:endPara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Wingdings" panose="05000000000000000000" pitchFamily="2" charset="2"/>
                  </a:endParaRP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34" name="Google Shape;280;p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445" y="6712874"/>
                  <a:ext cx="2618548" cy="379222"/>
                </a:xfrm>
                <a:prstGeom prst="rect">
                  <a:avLst/>
                </a:prstGeom>
                <a:blipFill>
                  <a:blip r:embed="rId6"/>
                  <a:stretch>
                    <a:fillRect l="-930" t="-322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02C17B4-205F-0093-864A-4060871859D9}"/>
              </a:ext>
            </a:extLst>
          </p:cNvPr>
          <p:cNvGrpSpPr/>
          <p:nvPr/>
        </p:nvGrpSpPr>
        <p:grpSpPr>
          <a:xfrm>
            <a:off x="2869807" y="1350556"/>
            <a:ext cx="3052979" cy="5085035"/>
            <a:chOff x="492858" y="1521549"/>
            <a:chExt cx="3052979" cy="50850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Google Shape;280;p14"/>
                <p:cNvSpPr txBox="1"/>
                <p:nvPr/>
              </p:nvSpPr>
              <p:spPr>
                <a:xfrm>
                  <a:off x="509756" y="1521549"/>
                  <a:ext cx="2918792" cy="8170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84204" tIns="42078" rIns="84204" bIns="42078" anchor="t" anchorCtr="0">
                  <a:noAutofit/>
                </a:bodyPr>
                <a:lstStyle/>
                <a:p>
                  <a:pPr marL="0" marR="0" lvl="1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  <a:tabLst/>
                    <a:defRPr/>
                  </a:pPr>
                  <a:r>
                    <a:rPr kumimoji="0" lang="fr-FR" sz="1600" b="1" i="0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Arial"/>
                    </a:rPr>
                    <a:t>25 kVA / 16 µH </a:t>
                  </a:r>
                  <a14:m>
                    <m:oMath xmlns:m="http://schemas.openxmlformats.org/officeDocument/2006/math">
                      <m:r>
                        <a:rPr kumimoji="0" lang="fr-FR" sz="1600" b="1" i="1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Arial"/>
                        </a:rPr>
                        <m:t>±</m:t>
                      </m:r>
                      <m:r>
                        <a:rPr kumimoji="0" lang="fr-FR" sz="1600" b="1" i="1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Arial"/>
                        </a:rPr>
                        <m:t>𝟏𝟎</m:t>
                      </m:r>
                      <m:r>
                        <a:rPr kumimoji="0" lang="fr-FR" sz="1600" b="1" i="1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Arial"/>
                        </a:rPr>
                        <m:t>% </m:t>
                      </m:r>
                    </m:oMath>
                  </a14:m>
                  <a:r>
                    <a:rPr kumimoji="0" lang="fr-FR" sz="1600" b="1" i="0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Arial"/>
                    </a:rPr>
                    <a:t>/ 100kHz</a:t>
                  </a:r>
                  <a:endParaRPr kumimoji="0" lang="fr-FR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Arial"/>
                  </a:endParaRPr>
                </a:p>
                <a:p>
                  <a:pPr marL="0" marR="0" lvl="1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  <a:tabLst/>
                    <a:defRPr/>
                  </a:pP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Arial"/>
                    </a:rPr>
                    <a:t>880V DC Bus </a:t>
                  </a: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Wingdings" panose="05000000000000000000" pitchFamily="2" charset="2"/>
                    </a:rPr>
                    <a:t> </a:t>
                  </a: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Arial"/>
                    </a:rPr>
                    <a:t>500 V DC Bus</a:t>
                  </a: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13" name="Google Shape;280;p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9756" y="1521549"/>
                  <a:ext cx="2918792" cy="817027"/>
                </a:xfrm>
                <a:prstGeom prst="rect">
                  <a:avLst/>
                </a:prstGeom>
                <a:blipFill>
                  <a:blip r:embed="rId7"/>
                  <a:stretch>
                    <a:fillRect l="-1461" t="-298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Google Shape;297;p11"/>
                <p:cNvSpPr txBox="1">
                  <a:spLocks/>
                </p:cNvSpPr>
                <p:nvPr/>
              </p:nvSpPr>
              <p:spPr>
                <a:xfrm>
                  <a:off x="492858" y="4637256"/>
                  <a:ext cx="3052979" cy="1969328"/>
                </a:xfrm>
                <a:prstGeom prst="rect">
                  <a:avLst/>
                </a:prstGeom>
                <a:solidFill>
                  <a:srgbClr val="F5F7F9"/>
                </a:solidFill>
                <a:ln w="12700">
                  <a:noFill/>
                </a:ln>
              </p:spPr>
              <p:txBody>
                <a:bodyPr spcFirstLastPara="1" wrap="square" lIns="87730" tIns="43840" rIns="87730" bIns="43840" anchor="t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55600" algn="l" rtl="0">
                    <a:lnSpc>
                      <a:spcPct val="90000"/>
                    </a:lnSpc>
                    <a:spcBef>
                      <a:spcPts val="960"/>
                    </a:spcBef>
                    <a:spcAft>
                      <a:spcPts val="0"/>
                    </a:spcAft>
                    <a:buClr>
                      <a:schemeClr val="accent1"/>
                    </a:buClr>
                    <a:buSzPts val="2000"/>
                    <a:buFont typeface="Arial"/>
                    <a:buChar char="•"/>
                    <a:defRPr sz="192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914400" marR="0" lvl="1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accent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1371600" marR="0" lvl="2" indent="-3302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accent5"/>
                    </a:buClr>
                    <a:buSzPts val="1600"/>
                    <a:buFont typeface="Arial"/>
                    <a:buChar char="•"/>
                    <a:defRPr sz="1536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1828800" marR="0" lvl="3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2286000" marR="0" lvl="4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2743200" marR="0" lvl="5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3200400" marR="0" lvl="6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3657600" marR="0" lvl="7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4114800" marR="0" lvl="8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960"/>
                    </a:spcBef>
                    <a:spcAft>
                      <a:spcPts val="0"/>
                    </a:spcAft>
                    <a:buClr>
                      <a:srgbClr val="00A160"/>
                    </a:buClr>
                    <a:buSzPts val="1400"/>
                    <a:buFont typeface="Arial"/>
                    <a:buNone/>
                    <a:tabLst/>
                    <a:defRPr/>
                  </a:pPr>
                  <a:r>
                    <a:rPr kumimoji="0" lang="en-US" sz="1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    </a:t>
                  </a: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MAIN FEATURES</a:t>
                  </a:r>
                  <a:endParaRPr kumimoji="0" lang="en-US" sz="1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14:m>
                    <m:oMath xmlns:m="http://schemas.openxmlformats.org/officeDocument/2006/math">
                      <m:r>
                        <a:rPr kumimoji="0" lang="fr-FR" sz="15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𝜂</m:t>
                      </m:r>
                      <m:r>
                        <a:rPr kumimoji="0" lang="en-US" sz="15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Calibri"/>
                        </a:rPr>
                        <m:t> &gt; 99.6 %</m:t>
                      </m:r>
                    </m:oMath>
                  </a14:m>
                  <a:endParaRPr kumimoji="0" 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:r>
                    <a:rPr lang="en-US" sz="1500" kern="0" dirty="0">
                      <a:solidFill>
                        <a:srgbClr val="000000"/>
                      </a:solidFill>
                    </a:rPr>
                    <a:t>2.6 kg</a:t>
                  </a:r>
                  <a:endParaRPr kumimoji="0" 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:r>
                    <a:rPr kumimoji="0" lang="en-US" sz="15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Operation at room temperature without heat sink</a:t>
                  </a:r>
                </a:p>
                <a:p>
                  <a:pPr marL="177764" marR="0" lvl="0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  <a:tabLst>
                      <a:tab pos="177764" algn="l"/>
                    </a:tabLst>
                    <a:defRPr/>
                  </a:pPr>
                  <a:endParaRPr kumimoji="0" lang="en-US" sz="800" b="0" i="0" u="sng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Wingdings" panose="05000000000000000000" pitchFamily="2" charset="2"/>
                  </a:endParaRPr>
                </a:p>
                <a:p>
                  <a:pPr marL="177764" marR="0" lvl="0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  <a:tabLst>
                      <a:tab pos="177764" algn="l"/>
                    </a:tabLst>
                    <a:defRPr/>
                  </a:pPr>
                  <a:r>
                    <a:rPr kumimoji="0" lang="en-US" sz="1500" b="0" i="0" u="sng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Wingdings" panose="05000000000000000000" pitchFamily="2" charset="2"/>
                    </a:rPr>
                    <a:t> </a:t>
                  </a:r>
                  <a:r>
                    <a:rPr kumimoji="0" lang="en-US" sz="1500" b="0" i="0" u="sng" strike="noStrike" kern="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Successful Evaluation</a:t>
                  </a: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:endParaRPr kumimoji="0" 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268234" marR="0" lvl="0" indent="-109516" algn="l" defTabSz="877472" rtl="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  <a:tabLst/>
                    <a:defRPr/>
                  </a:pPr>
                  <a:endParaRPr kumimoji="0" lang="en-US" sz="1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268234" marR="0" lvl="0" indent="-109516" algn="l" defTabSz="877472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  <a:tabLst/>
                    <a:defRPr/>
                  </a:pPr>
                  <a:endParaRPr kumimoji="0" lang="en-US" sz="1152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mc:Choice>
          <mc:Fallback xmlns="">
            <p:sp>
              <p:nvSpPr>
                <p:cNvPr id="17" name="Google Shape;297;p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858" y="4637256"/>
                  <a:ext cx="3052979" cy="1969328"/>
                </a:xfrm>
                <a:prstGeom prst="rect">
                  <a:avLst/>
                </a:prstGeom>
                <a:blipFill>
                  <a:blip r:embed="rId8"/>
                  <a:stretch>
                    <a:fillRect b="-2167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E9FDBF2-E1FC-57D7-90F3-55FD708FE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rcRect t="5066" b="12861"/>
            <a:stretch/>
          </p:blipFill>
          <p:spPr>
            <a:xfrm>
              <a:off x="526730" y="2253449"/>
              <a:ext cx="2946206" cy="1728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Google Shape;280;p14">
                  <a:extLst>
                    <a:ext uri="{FF2B5EF4-FFF2-40B4-BE49-F238E27FC236}">
                      <a16:creationId xmlns:a16="http://schemas.microsoft.com/office/drawing/2014/main" id="{6815F739-02BB-D3BD-277D-CEA1E56CEA25}"/>
                    </a:ext>
                  </a:extLst>
                </p:cNvPr>
                <p:cNvSpPr txBox="1"/>
                <p:nvPr/>
              </p:nvSpPr>
              <p:spPr>
                <a:xfrm>
                  <a:off x="705498" y="4175570"/>
                  <a:ext cx="2786551" cy="314037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84204" tIns="42078" rIns="84204" bIns="42078" anchor="t" anchorCtr="0">
                  <a:noAutofit/>
                </a:bodyPr>
                <a:lstStyle/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A16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Wingdings" panose="05000000000000000000" pitchFamily="2" charset="2"/>
                    </a:rPr>
                    <a:t>10.4 x 10.2 x 6 cm3</a:t>
                  </a:r>
                  <a:r>
                    <a:rPr lang="fr-FR" sz="1400" b="1" kern="0" dirty="0">
                      <a:solidFill>
                        <a:srgbClr val="00A16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Wingdings" panose="05000000000000000000" pitchFamily="2" charset="2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fr-FR" sz="1400" b="1" i="1" kern="0" smtClean="0">
                          <a:solidFill>
                            <a:srgbClr val="00A16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m:t>⇒ </m:t>
                      </m:r>
                    </m:oMath>
                  </a14:m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A16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Wingdings" panose="05000000000000000000" pitchFamily="2" charset="2"/>
                    </a:rPr>
                    <a:t>39.3 VA/cm</a:t>
                  </a:r>
                  <a:r>
                    <a:rPr kumimoji="0" lang="fr-FR" sz="1400" b="1" i="0" u="none" strike="noStrike" kern="0" cap="none" spc="0" normalizeH="0" baseline="30000" noProof="0" dirty="0">
                      <a:ln>
                        <a:noFill/>
                      </a:ln>
                      <a:solidFill>
                        <a:srgbClr val="00A16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Wingdings" panose="05000000000000000000" pitchFamily="2" charset="2"/>
                    </a:rPr>
                    <a:t>3</a:t>
                  </a:r>
                  <a:endPara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Wingdings" panose="05000000000000000000" pitchFamily="2" charset="2"/>
                  </a:endParaRP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9" name="Google Shape;280;p14">
                  <a:extLst>
                    <a:ext uri="{FF2B5EF4-FFF2-40B4-BE49-F238E27FC236}">
                      <a16:creationId xmlns:a16="http://schemas.microsoft.com/office/drawing/2014/main" id="{6815F739-02BB-D3BD-277D-CEA1E56CEA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5498" y="4175570"/>
                  <a:ext cx="2786551" cy="314037"/>
                </a:xfrm>
                <a:prstGeom prst="rect">
                  <a:avLst/>
                </a:prstGeom>
                <a:blipFill>
                  <a:blip r:embed="rId11"/>
                  <a:stretch>
                    <a:fillRect l="-1094" t="-3922" b="-1764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37C5078-E8F7-4E56-B44D-213D8A6FD515}"/>
              </a:ext>
            </a:extLst>
          </p:cNvPr>
          <p:cNvGrpSpPr/>
          <p:nvPr/>
        </p:nvGrpSpPr>
        <p:grpSpPr>
          <a:xfrm>
            <a:off x="9265332" y="1395557"/>
            <a:ext cx="2918792" cy="4994551"/>
            <a:chOff x="9070339" y="1444358"/>
            <a:chExt cx="2918792" cy="4994551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FCB0C31-EF9C-ACA2-1A1C-0E96CB7E3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782"/>
            <a:stretch/>
          </p:blipFill>
          <p:spPr bwMode="auto">
            <a:xfrm>
              <a:off x="9185357" y="2075266"/>
              <a:ext cx="2370378" cy="1836000"/>
            </a:xfrm>
            <a:prstGeom prst="rect">
              <a:avLst/>
            </a:prstGeom>
            <a:noFill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Google Shape;280;p14">
                  <a:extLst>
                    <a:ext uri="{FF2B5EF4-FFF2-40B4-BE49-F238E27FC236}">
                      <a16:creationId xmlns:a16="http://schemas.microsoft.com/office/drawing/2014/main" id="{D84F5533-1C3E-B500-9600-0EDAEBC9FC09}"/>
                    </a:ext>
                  </a:extLst>
                </p:cNvPr>
                <p:cNvSpPr txBox="1"/>
                <p:nvPr/>
              </p:nvSpPr>
              <p:spPr>
                <a:xfrm>
                  <a:off x="9070339" y="1444358"/>
                  <a:ext cx="2918792" cy="561339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84204" tIns="42078" rIns="84204" bIns="42078" anchor="t" anchorCtr="0">
                  <a:noAutofit/>
                </a:bodyPr>
                <a:lstStyle/>
                <a:p>
                  <a:pPr marL="0" marR="0" lvl="1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  <a:tabLst/>
                    <a:defRPr/>
                  </a:pPr>
                  <a:r>
                    <a:rPr kumimoji="0" lang="fr-FR" sz="1600" b="1" i="0" u="sng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Arial"/>
                    </a:rPr>
                    <a:t>1.3 kVA / 8µH </a:t>
                  </a:r>
                  <a14:m>
                    <m:oMath xmlns:m="http://schemas.openxmlformats.org/officeDocument/2006/math">
                      <m:r>
                        <a:rPr kumimoji="0" lang="fr-FR" sz="1600" b="1" i="1" u="sng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Arial"/>
                        </a:rPr>
                        <m:t>±</m:t>
                      </m:r>
                      <m:r>
                        <a:rPr kumimoji="0" lang="fr-FR" sz="1600" b="1" i="1" u="sng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Arial"/>
                        </a:rPr>
                        <m:t>𝟓</m:t>
                      </m:r>
                      <m:r>
                        <a:rPr kumimoji="0" lang="fr-FR" sz="1600" b="1" i="1" u="sng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Arial"/>
                        </a:rPr>
                        <m:t> %</m:t>
                      </m:r>
                    </m:oMath>
                  </a14:m>
                  <a:r>
                    <a:rPr kumimoji="0" lang="fr-FR" sz="1600" b="1" i="0" u="sng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Arial"/>
                    </a:rPr>
                    <a:t> / 150kHz </a:t>
                  </a:r>
                </a:p>
                <a:p>
                  <a:pPr marL="0" marR="0" lvl="1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  <a:tabLst/>
                    <a:defRPr/>
                  </a:pPr>
                  <a:r>
                    <a:rPr lang="fr-FR" sz="1400" kern="0" dirty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Arial"/>
                    </a:rPr>
                    <a:t>200</a:t>
                  </a: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Arial"/>
                    </a:rPr>
                    <a:t>V DC Bus </a:t>
                  </a: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Wingdings" panose="05000000000000000000" pitchFamily="2" charset="2"/>
                    </a:rPr>
                    <a:t> </a:t>
                  </a:r>
                  <a:r>
                    <a:rPr lang="fr-FR" sz="1400" kern="0" dirty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Arial"/>
                    </a:rPr>
                    <a:t>2</a:t>
                  </a: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Arial"/>
                    </a:rPr>
                    <a:t>00 V DC Bus</a:t>
                  </a: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18" name="Google Shape;280;p14">
                  <a:extLst>
                    <a:ext uri="{FF2B5EF4-FFF2-40B4-BE49-F238E27FC236}">
                      <a16:creationId xmlns:a16="http://schemas.microsoft.com/office/drawing/2014/main" id="{D84F5533-1C3E-B500-9600-0EDAEBC9FC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0339" y="1444358"/>
                  <a:ext cx="2918792" cy="561339"/>
                </a:xfrm>
                <a:prstGeom prst="rect">
                  <a:avLst/>
                </a:prstGeom>
                <a:blipFill>
                  <a:blip r:embed="rId13"/>
                  <a:stretch>
                    <a:fillRect l="-1461" t="-4348" b="-97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Google Shape;280;p14">
                  <a:extLst>
                    <a:ext uri="{FF2B5EF4-FFF2-40B4-BE49-F238E27FC236}">
                      <a16:creationId xmlns:a16="http://schemas.microsoft.com/office/drawing/2014/main" id="{2D31EE89-9C4E-C169-6588-DB74EE533550}"/>
                    </a:ext>
                  </a:extLst>
                </p:cNvPr>
                <p:cNvSpPr txBox="1"/>
                <p:nvPr/>
              </p:nvSpPr>
              <p:spPr>
                <a:xfrm>
                  <a:off x="9185356" y="3970380"/>
                  <a:ext cx="2704961" cy="379222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84204" tIns="42078" rIns="84204" bIns="42078" anchor="t" anchorCtr="0">
                  <a:noAutofit/>
                </a:bodyPr>
                <a:lstStyle/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A16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Wingdings" panose="05000000000000000000" pitchFamily="2" charset="2"/>
                    </a:rPr>
                    <a:t>6.2 x 5.2 x 2 cm3 </a:t>
                  </a:r>
                  <a14:m>
                    <m:oMath xmlns:m="http://schemas.openxmlformats.org/officeDocument/2006/math">
                      <m:r>
                        <a:rPr kumimoji="0" lang="fr-FR" sz="1400" b="1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A1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m:t>⇒ </m:t>
                      </m:r>
                    </m:oMath>
                  </a14:m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A16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Wingdings" panose="05000000000000000000" pitchFamily="2" charset="2"/>
                    </a:rPr>
                    <a:t>20.2 VA/cm</a:t>
                  </a:r>
                  <a:r>
                    <a:rPr kumimoji="0" lang="fr-FR" sz="1400" b="1" i="0" u="none" strike="noStrike" kern="0" cap="none" spc="0" normalizeH="0" baseline="30000" noProof="0" dirty="0">
                      <a:ln>
                        <a:noFill/>
                      </a:ln>
                      <a:solidFill>
                        <a:srgbClr val="00A16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Wingdings" panose="05000000000000000000" pitchFamily="2" charset="2"/>
                    </a:rPr>
                    <a:t>3</a:t>
                  </a:r>
                  <a:endPara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Wingdings" panose="05000000000000000000" pitchFamily="2" charset="2"/>
                  </a:endParaRP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19" name="Google Shape;280;p14">
                  <a:extLst>
                    <a:ext uri="{FF2B5EF4-FFF2-40B4-BE49-F238E27FC236}">
                      <a16:creationId xmlns:a16="http://schemas.microsoft.com/office/drawing/2014/main" id="{2D31EE89-9C4E-C169-6588-DB74EE5335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85356" y="3970380"/>
                  <a:ext cx="2704961" cy="379222"/>
                </a:xfrm>
                <a:prstGeom prst="rect">
                  <a:avLst/>
                </a:prstGeom>
                <a:blipFill>
                  <a:blip r:embed="rId14"/>
                  <a:stretch>
                    <a:fillRect l="-903" t="-317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Google Shape;297;p11">
                  <a:extLst>
                    <a:ext uri="{FF2B5EF4-FFF2-40B4-BE49-F238E27FC236}">
                      <a16:creationId xmlns:a16="http://schemas.microsoft.com/office/drawing/2014/main" id="{D39F8AD2-360F-75AB-2685-2DCFAC4597C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148561" y="4493743"/>
                  <a:ext cx="2769267" cy="1945166"/>
                </a:xfrm>
                <a:prstGeom prst="rect">
                  <a:avLst/>
                </a:prstGeom>
                <a:solidFill>
                  <a:srgbClr val="F5F7F9"/>
                </a:solidFill>
                <a:ln w="12700">
                  <a:noFill/>
                </a:ln>
              </p:spPr>
              <p:txBody>
                <a:bodyPr spcFirstLastPara="1" wrap="square" lIns="87730" tIns="43840" rIns="87730" bIns="43840" anchor="t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55600" algn="l" rtl="0">
                    <a:lnSpc>
                      <a:spcPct val="90000"/>
                    </a:lnSpc>
                    <a:spcBef>
                      <a:spcPts val="960"/>
                    </a:spcBef>
                    <a:spcAft>
                      <a:spcPts val="0"/>
                    </a:spcAft>
                    <a:buClr>
                      <a:schemeClr val="accent1"/>
                    </a:buClr>
                    <a:buSzPts val="2000"/>
                    <a:buFont typeface="Arial"/>
                    <a:buChar char="•"/>
                    <a:defRPr sz="192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914400" marR="0" lvl="1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accent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1371600" marR="0" lvl="2" indent="-3302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accent5"/>
                    </a:buClr>
                    <a:buSzPts val="1600"/>
                    <a:buFont typeface="Arial"/>
                    <a:buChar char="•"/>
                    <a:defRPr sz="1536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1828800" marR="0" lvl="3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2286000" marR="0" lvl="4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2743200" marR="0" lvl="5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3200400" marR="0" lvl="6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3657600" marR="0" lvl="7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4114800" marR="0" lvl="8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960"/>
                    </a:spcBef>
                    <a:spcAft>
                      <a:spcPts val="0"/>
                    </a:spcAft>
                    <a:buClr>
                      <a:srgbClr val="00A160"/>
                    </a:buClr>
                    <a:buSzPts val="1400"/>
                    <a:buFont typeface="Arial"/>
                    <a:buNone/>
                    <a:tabLst/>
                    <a:defRPr/>
                  </a:pPr>
                  <a:r>
                    <a:rPr kumimoji="0" lang="en-US" sz="1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    </a:t>
                  </a: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MAIN FEATURES</a:t>
                  </a:r>
                  <a:endParaRPr kumimoji="0" lang="en-US" sz="1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14:m>
                    <m:oMath xmlns:m="http://schemas.openxmlformats.org/officeDocument/2006/math">
                      <m:r>
                        <a:rPr lang="fr-FR" sz="1500" b="0" i="1" kern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fr-FR" sz="1500" b="0" i="1" kern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&gt;99.2%</m:t>
                      </m:r>
                    </m:oMath>
                  </a14:m>
                  <a:endParaRPr kumimoji="0" 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:r>
                    <a:rPr kumimoji="0" lang="en-US" sz="15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&lt; </a:t>
                  </a:r>
                  <a:r>
                    <a:rPr lang="en-US" sz="1500" kern="0" dirty="0">
                      <a:solidFill>
                        <a:srgbClr val="000000"/>
                      </a:solidFill>
                    </a:rPr>
                    <a:t>0.27 </a:t>
                  </a:r>
                  <a:r>
                    <a:rPr kumimoji="0" lang="en-US" sz="15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Kg</a:t>
                  </a: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:r>
                    <a:rPr lang="en-US" sz="1500" kern="0" dirty="0">
                      <a:solidFill>
                        <a:srgbClr val="000000"/>
                      </a:solidFill>
                    </a:rPr>
                    <a:t>V</a:t>
                  </a:r>
                  <a:r>
                    <a:rPr kumimoji="0" lang="en-US" sz="15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acuum</a:t>
                  </a:r>
                  <a:r>
                    <a:rPr kumimoji="0" lang="en-US" sz="15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 condition</a:t>
                  </a:r>
                </a:p>
                <a:p>
                  <a:pPr marL="177764" marR="0" lvl="0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None/>
                    <a:tabLst>
                      <a:tab pos="177764" algn="l"/>
                    </a:tabLst>
                    <a:defRPr/>
                  </a:pPr>
                  <a:endParaRPr kumimoji="0" lang="fr-FR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177764" marR="0" lvl="0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  <a:tabLst>
                      <a:tab pos="177764" algn="l"/>
                    </a:tabLst>
                    <a:defRPr/>
                  </a:pPr>
                  <a:r>
                    <a:rPr kumimoji="0" lang="en-US" sz="1500" b="0" i="0" u="sng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Wingdings" panose="05000000000000000000" pitchFamily="2" charset="2"/>
                    </a:rPr>
                    <a:t> </a:t>
                  </a:r>
                  <a:r>
                    <a:rPr kumimoji="0" lang="en-US" sz="1500" b="0" i="0" u="sng" strike="noStrike" kern="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Successful Evaluation</a:t>
                  </a:r>
                  <a:endParaRPr kumimoji="0" 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:endParaRPr kumimoji="0" 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268234" marR="0" lvl="0" indent="-109516" algn="l" defTabSz="877472" rtl="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  <a:tabLst/>
                    <a:defRPr/>
                  </a:pPr>
                  <a:endParaRPr kumimoji="0" lang="en-US" sz="1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268234" marR="0" lvl="0" indent="-109516" algn="l" defTabSz="877472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  <a:tabLst/>
                    <a:defRPr/>
                  </a:pPr>
                  <a:endParaRPr kumimoji="0" lang="en-US" sz="1152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mc:Choice>
          <mc:Fallback xmlns="">
            <p:sp>
              <p:nvSpPr>
                <p:cNvPr id="20" name="Google Shape;297;p11">
                  <a:extLst>
                    <a:ext uri="{FF2B5EF4-FFF2-40B4-BE49-F238E27FC236}">
                      <a16:creationId xmlns:a16="http://schemas.microsoft.com/office/drawing/2014/main" id="{D39F8AD2-360F-75AB-2685-2DCFAC4597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8561" y="4493743"/>
                  <a:ext cx="2769267" cy="1945166"/>
                </a:xfrm>
                <a:prstGeom prst="rect">
                  <a:avLst/>
                </a:prstGeom>
                <a:blipFill>
                  <a:blip r:embed="rId15"/>
                  <a:stretch>
                    <a:fillRect b="-3135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F9B211F8-AC33-FB77-83CC-CAEB7E93F439}"/>
              </a:ext>
            </a:extLst>
          </p:cNvPr>
          <p:cNvGrpSpPr/>
          <p:nvPr/>
        </p:nvGrpSpPr>
        <p:grpSpPr>
          <a:xfrm>
            <a:off x="-1" y="1310753"/>
            <a:ext cx="2747359" cy="5112724"/>
            <a:chOff x="-1" y="1310753"/>
            <a:chExt cx="2747359" cy="5112724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66B553B-F922-212A-099F-063D582AE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6689" y="2057673"/>
              <a:ext cx="2585903" cy="1944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Google Shape;280;p14">
                  <a:extLst>
                    <a:ext uri="{FF2B5EF4-FFF2-40B4-BE49-F238E27FC236}">
                      <a16:creationId xmlns:a16="http://schemas.microsoft.com/office/drawing/2014/main" id="{8EA1CE38-3D4A-119B-72E1-267BE534767E}"/>
                    </a:ext>
                  </a:extLst>
                </p:cNvPr>
                <p:cNvSpPr txBox="1"/>
                <p:nvPr/>
              </p:nvSpPr>
              <p:spPr>
                <a:xfrm>
                  <a:off x="-1" y="1365973"/>
                  <a:ext cx="2739763" cy="8319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84204" tIns="42078" rIns="84204" bIns="42078" anchor="t" anchorCtr="0">
                  <a:noAutofit/>
                </a:bodyPr>
                <a:lstStyle/>
                <a:p>
                  <a:pPr marL="0" marR="0" lvl="1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  <a:tabLst/>
                    <a:defRPr/>
                  </a:pPr>
                  <a:r>
                    <a:rPr kumimoji="0" lang="fr-FR" sz="1600" b="1" i="0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Arial"/>
                    </a:rPr>
                    <a:t>500 kVA / 5µH </a:t>
                  </a:r>
                  <a14:m>
                    <m:oMath xmlns:m="http://schemas.openxmlformats.org/officeDocument/2006/math">
                      <m:r>
                        <a:rPr kumimoji="0" lang="fr-FR" sz="1600" b="1" i="1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Arial"/>
                        </a:rPr>
                        <m:t>±</m:t>
                      </m:r>
                      <m:r>
                        <a:rPr kumimoji="0" lang="fr-FR" sz="1600" b="1" i="1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Arial"/>
                        </a:rPr>
                        <m:t>𝟏𝟎</m:t>
                      </m:r>
                      <m:r>
                        <a:rPr kumimoji="0" lang="fr-FR" sz="1600" b="1" i="1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/>
                          <a:cs typeface="Calibri"/>
                          <a:sym typeface="Arial"/>
                        </a:rPr>
                        <m:t>%</m:t>
                      </m:r>
                    </m:oMath>
                  </a14:m>
                  <a:r>
                    <a:rPr kumimoji="0" lang="fr-FR" sz="1600" b="1" i="0" strike="noStrike" kern="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Arial"/>
                    </a:rPr>
                    <a:t> / 20kHz </a:t>
                  </a:r>
                  <a:endParaRPr kumimoji="0" lang="fr-FR" sz="1600" b="1" i="0" u="sng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Arial"/>
                  </a:endParaRPr>
                </a:p>
                <a:p>
                  <a:pPr marL="0" marR="0" lvl="1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  <a:tabLst/>
                    <a:defRPr/>
                  </a:pP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Arial"/>
                    </a:rPr>
                    <a:t>1000 V DC Bus </a:t>
                  </a: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Wingdings" panose="05000000000000000000" pitchFamily="2" charset="2"/>
                    </a:rPr>
                    <a:t> 1000 V </a:t>
                  </a: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Arial"/>
                    </a:rPr>
                    <a:t>DC Bus</a:t>
                  </a: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23" name="Google Shape;280;p14">
                  <a:extLst>
                    <a:ext uri="{FF2B5EF4-FFF2-40B4-BE49-F238E27FC236}">
                      <a16:creationId xmlns:a16="http://schemas.microsoft.com/office/drawing/2014/main" id="{8EA1CE38-3D4A-119B-72E1-267BE53476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" y="1365973"/>
                  <a:ext cx="2739763" cy="831931"/>
                </a:xfrm>
                <a:prstGeom prst="rect">
                  <a:avLst/>
                </a:prstGeom>
                <a:blipFill>
                  <a:blip r:embed="rId17"/>
                  <a:stretch>
                    <a:fillRect l="-1559" t="-2920" r="-200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Google Shape;280;p14">
                  <a:extLst>
                    <a:ext uri="{FF2B5EF4-FFF2-40B4-BE49-F238E27FC236}">
                      <a16:creationId xmlns:a16="http://schemas.microsoft.com/office/drawing/2014/main" id="{B4E4DF5A-016C-93CB-F1DA-E738B3CFC92B}"/>
                    </a:ext>
                  </a:extLst>
                </p:cNvPr>
                <p:cNvSpPr txBox="1"/>
                <p:nvPr/>
              </p:nvSpPr>
              <p:spPr>
                <a:xfrm>
                  <a:off x="146391" y="4111190"/>
                  <a:ext cx="2600967" cy="260002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84204" tIns="42078" rIns="84204" bIns="42078" anchor="t" anchorCtr="0">
                  <a:noAutofit/>
                </a:bodyPr>
                <a:lstStyle/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A16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Wingdings" panose="05000000000000000000" pitchFamily="2" charset="2"/>
                    </a:rPr>
                    <a:t>50 x 28 x 24 cm3</a:t>
                  </a:r>
                  <a:r>
                    <a:rPr lang="fr-FR" sz="1400" b="1" kern="0" dirty="0">
                      <a:solidFill>
                        <a:srgbClr val="00A16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Wingdings" panose="05000000000000000000" pitchFamily="2" charset="2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fr-FR" sz="1400" b="1" i="1" kern="0" smtClean="0">
                          <a:solidFill>
                            <a:srgbClr val="00A16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m:t>⇒ </m:t>
                      </m:r>
                    </m:oMath>
                  </a14:m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A16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Wingdings" panose="05000000000000000000" pitchFamily="2" charset="2"/>
                    </a:rPr>
                    <a:t>14.9 VA/cm</a:t>
                  </a:r>
                  <a:r>
                    <a:rPr kumimoji="0" lang="fr-FR" sz="1400" b="1" i="0" u="none" strike="noStrike" kern="0" cap="none" spc="0" normalizeH="0" baseline="30000" noProof="0" dirty="0">
                      <a:ln>
                        <a:noFill/>
                      </a:ln>
                      <a:solidFill>
                        <a:srgbClr val="00A16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  <a:sym typeface="Wingdings" panose="05000000000000000000" pitchFamily="2" charset="2"/>
                    </a:rPr>
                    <a:t>3</a:t>
                  </a:r>
                  <a:endPara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Wingdings" panose="05000000000000000000" pitchFamily="2" charset="2"/>
                  </a:endParaRP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  <a:p>
                  <a:pPr marL="0" marR="0" lvl="1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536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A1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24" name="Google Shape;280;p14">
                  <a:extLst>
                    <a:ext uri="{FF2B5EF4-FFF2-40B4-BE49-F238E27FC236}">
                      <a16:creationId xmlns:a16="http://schemas.microsoft.com/office/drawing/2014/main" id="{B4E4DF5A-016C-93CB-F1DA-E738B3CFC9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391" y="4111190"/>
                  <a:ext cx="2600967" cy="260002"/>
                </a:xfrm>
                <a:prstGeom prst="rect">
                  <a:avLst/>
                </a:prstGeom>
                <a:blipFill>
                  <a:blip r:embed="rId18"/>
                  <a:stretch>
                    <a:fillRect l="-937" t="-4651" b="-3953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Google Shape;297;p11">
                  <a:extLst>
                    <a:ext uri="{FF2B5EF4-FFF2-40B4-BE49-F238E27FC236}">
                      <a16:creationId xmlns:a16="http://schemas.microsoft.com/office/drawing/2014/main" id="{EA94788C-5555-F728-5705-0597B5A5AE1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6689" y="4454149"/>
                  <a:ext cx="2601010" cy="1969328"/>
                </a:xfrm>
                <a:prstGeom prst="rect">
                  <a:avLst/>
                </a:prstGeom>
                <a:solidFill>
                  <a:srgbClr val="F5F7F9"/>
                </a:solidFill>
                <a:ln w="12700">
                  <a:noFill/>
                </a:ln>
              </p:spPr>
              <p:txBody>
                <a:bodyPr spcFirstLastPara="1" wrap="square" lIns="87730" tIns="43840" rIns="87730" bIns="43840" anchor="t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55600" algn="l" rtl="0">
                    <a:lnSpc>
                      <a:spcPct val="90000"/>
                    </a:lnSpc>
                    <a:spcBef>
                      <a:spcPts val="960"/>
                    </a:spcBef>
                    <a:spcAft>
                      <a:spcPts val="0"/>
                    </a:spcAft>
                    <a:buClr>
                      <a:schemeClr val="accent1"/>
                    </a:buClr>
                    <a:buSzPts val="2000"/>
                    <a:buFont typeface="Arial"/>
                    <a:buChar char="•"/>
                    <a:defRPr sz="1920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1pPr>
                  <a:lvl2pPr marL="914400" marR="0" lvl="1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accent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2pPr>
                  <a:lvl3pPr marL="1371600" marR="0" lvl="2" indent="-3302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accent5"/>
                    </a:buClr>
                    <a:buSzPts val="1600"/>
                    <a:buFont typeface="Arial"/>
                    <a:buChar char="•"/>
                    <a:defRPr sz="1536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3pPr>
                  <a:lvl4pPr marL="1828800" marR="0" lvl="3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4pPr>
                  <a:lvl5pPr marL="2286000" marR="0" lvl="4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5pPr>
                  <a:lvl6pPr marL="2743200" marR="0" lvl="5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6pPr>
                  <a:lvl7pPr marL="3200400" marR="0" lvl="6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7pPr>
                  <a:lvl8pPr marL="3657600" marR="0" lvl="7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8pPr>
                  <a:lvl9pPr marL="4114800" marR="0" lvl="8" indent="-3429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Arial"/>
                    <a:buChar char="•"/>
                    <a:defRPr sz="1728" b="0" i="0" u="none" strike="noStrike" cap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960"/>
                    </a:spcBef>
                    <a:spcAft>
                      <a:spcPts val="0"/>
                    </a:spcAft>
                    <a:buClr>
                      <a:srgbClr val="00A160"/>
                    </a:buClr>
                    <a:buSzPts val="1400"/>
                    <a:buFont typeface="Arial"/>
                    <a:buNone/>
                    <a:tabLst/>
                    <a:defRPr/>
                  </a:pPr>
                  <a:r>
                    <a:rPr kumimoji="0" lang="en-US" sz="17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    </a:t>
                  </a:r>
                  <a:r>
                    <a: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MAIN FEATURES</a:t>
                  </a:r>
                  <a:endParaRPr kumimoji="0" lang="en-US" sz="1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14:m>
                    <m:oMath xmlns:m="http://schemas.openxmlformats.org/officeDocument/2006/math">
                      <m:r>
                        <a:rPr lang="fr-FR" sz="1500" b="0" i="1" kern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fr-FR" sz="1500" b="0" i="1" kern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&gt; 99.8 %</m:t>
                      </m:r>
                    </m:oMath>
                  </a14:m>
                  <a:endParaRPr kumimoji="0" 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:r>
                    <a:rPr lang="en-US" sz="1500" kern="0" dirty="0">
                      <a:solidFill>
                        <a:srgbClr val="000000"/>
                      </a:solidFill>
                    </a:rPr>
                    <a:t>95 kg</a:t>
                  </a:r>
                  <a:endParaRPr kumimoji="0" 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:r>
                    <a:rPr kumimoji="0" lang="en-US" sz="15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Base plate at 60°C</a:t>
                  </a:r>
                </a:p>
                <a:p>
                  <a:pPr marL="177764" marR="0" lvl="0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None/>
                    <a:tabLst>
                      <a:tab pos="177764" algn="l"/>
                    </a:tabLst>
                    <a:defRPr/>
                  </a:pPr>
                  <a:endParaRPr kumimoji="0" lang="en-US" sz="1500" b="0" i="0" u="sng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Wingdings" panose="05000000000000000000" pitchFamily="2" charset="2"/>
                  </a:endParaRPr>
                </a:p>
                <a:p>
                  <a:pPr marL="177764" marR="0" lvl="0" indent="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  <a:tabLst>
                      <a:tab pos="177764" algn="l"/>
                    </a:tabLst>
                    <a:defRPr/>
                  </a:pPr>
                  <a:r>
                    <a:rPr kumimoji="0" lang="en-US" sz="1500" b="0" i="0" u="sng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Wingdings" panose="05000000000000000000" pitchFamily="2" charset="2"/>
                    </a:rPr>
                    <a:t> </a:t>
                  </a:r>
                  <a:r>
                    <a:rPr kumimoji="0" lang="en-US" sz="1500" b="0" i="0" u="sng" strike="noStrike" kern="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Calibri"/>
                      <a:ea typeface="Calibri"/>
                      <a:cs typeface="Calibri"/>
                      <a:sym typeface="Calibri"/>
                    </a:rPr>
                    <a:t>Successful Evaluation</a:t>
                  </a:r>
                </a:p>
                <a:p>
                  <a:pPr marL="463514" marR="0" lvl="0" indent="-285750" algn="l" defTabSz="87747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 panose="020B0604020202020204" pitchFamily="34" charset="0"/>
                    <a:buChar char="•"/>
                    <a:tabLst>
                      <a:tab pos="177764" algn="l"/>
                    </a:tabLst>
                    <a:defRPr/>
                  </a:pPr>
                  <a:endParaRPr kumimoji="0" 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268234" marR="0" lvl="0" indent="-109516" algn="l" defTabSz="877472" rtl="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  <a:tabLst/>
                    <a:defRPr/>
                  </a:pPr>
                  <a:endParaRPr kumimoji="0" lang="en-US" sz="17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268234" marR="0" lvl="0" indent="-109516" algn="l" defTabSz="877472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  <a:tabLst/>
                    <a:defRPr/>
                  </a:pPr>
                  <a:endParaRPr kumimoji="0" lang="en-US" sz="1152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mc:Choice>
          <mc:Fallback xmlns="">
            <p:sp>
              <p:nvSpPr>
                <p:cNvPr id="25" name="Google Shape;297;p11">
                  <a:extLst>
                    <a:ext uri="{FF2B5EF4-FFF2-40B4-BE49-F238E27FC236}">
                      <a16:creationId xmlns:a16="http://schemas.microsoft.com/office/drawing/2014/main" id="{EA94788C-5555-F728-5705-0597B5A5AE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689" y="4454149"/>
                  <a:ext cx="2601010" cy="1969328"/>
                </a:xfrm>
                <a:prstGeom prst="rect">
                  <a:avLst/>
                </a:prstGeom>
                <a:blipFill>
                  <a:blip r:embed="rId19"/>
                  <a:stretch>
                    <a:fillRect b="-1858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9E2CF40-E35F-6685-E4E9-43851E9B2776}"/>
                </a:ext>
              </a:extLst>
            </p:cNvPr>
            <p:cNvSpPr/>
            <p:nvPr/>
          </p:nvSpPr>
          <p:spPr>
            <a:xfrm>
              <a:off x="42042" y="1310753"/>
              <a:ext cx="2697720" cy="5077827"/>
            </a:xfrm>
            <a:prstGeom prst="roundRect">
              <a:avLst>
                <a:gd name="adj" fmla="val 5223"/>
              </a:avLst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B72E506F-DB31-05FB-4226-048B824EF1CF}"/>
              </a:ext>
            </a:extLst>
          </p:cNvPr>
          <p:cNvSpPr/>
          <p:nvPr/>
        </p:nvSpPr>
        <p:spPr>
          <a:xfrm>
            <a:off x="2841248" y="1321488"/>
            <a:ext cx="3078070" cy="5077827"/>
          </a:xfrm>
          <a:prstGeom prst="roundRect">
            <a:avLst>
              <a:gd name="adj" fmla="val 5223"/>
            </a:avLst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7E85915A-179B-9D07-27CD-830EFD7864AF}"/>
              </a:ext>
            </a:extLst>
          </p:cNvPr>
          <p:cNvSpPr/>
          <p:nvPr/>
        </p:nvSpPr>
        <p:spPr>
          <a:xfrm>
            <a:off x="6063843" y="1321488"/>
            <a:ext cx="3078070" cy="5077827"/>
          </a:xfrm>
          <a:prstGeom prst="roundRect">
            <a:avLst>
              <a:gd name="adj" fmla="val 5223"/>
            </a:avLst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A1641B5F-F529-05AB-38FC-33A99CABA434}"/>
              </a:ext>
            </a:extLst>
          </p:cNvPr>
          <p:cNvSpPr/>
          <p:nvPr/>
        </p:nvSpPr>
        <p:spPr>
          <a:xfrm>
            <a:off x="9285160" y="1321488"/>
            <a:ext cx="2760449" cy="5077827"/>
          </a:xfrm>
          <a:prstGeom prst="roundRect">
            <a:avLst>
              <a:gd name="adj" fmla="val 5223"/>
            </a:avLst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110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/>
          <p:cNvSpPr>
            <a:spLocks noGrp="1"/>
          </p:cNvSpPr>
          <p:nvPr>
            <p:ph type="title"/>
          </p:nvPr>
        </p:nvSpPr>
        <p:spPr>
          <a:xfrm>
            <a:off x="64920" y="107297"/>
            <a:ext cx="11875547" cy="663459"/>
          </a:xfrm>
        </p:spPr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idx="1"/>
          </p:nvPr>
        </p:nvSpPr>
        <p:spPr>
          <a:xfrm>
            <a:off x="64920" y="939039"/>
            <a:ext cx="8673638" cy="537549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fr-FR" b="1" dirty="0"/>
              <a:t> </a:t>
            </a:r>
            <a:r>
              <a:rPr lang="fr-FR" b="1" dirty="0" err="1"/>
              <a:t>Exxelia</a:t>
            </a:r>
            <a:r>
              <a:rPr lang="fr-FR" b="1" dirty="0"/>
              <a:t> Engineering </a:t>
            </a:r>
            <a:r>
              <a:rPr lang="fr-FR" b="1" dirty="0" err="1"/>
              <a:t>capabilities</a:t>
            </a:r>
            <a:endParaRPr lang="fr-FR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800" b="1" dirty="0"/>
          </a:p>
          <a:p>
            <a:pPr lvl="1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fr-FR" dirty="0"/>
              <a:t>Design of IMC for innovative power </a:t>
            </a:r>
            <a:r>
              <a:rPr lang="fr-FR" dirty="0" err="1"/>
              <a:t>converters</a:t>
            </a:r>
            <a:r>
              <a:rPr lang="fr-FR" dirty="0"/>
              <a:t> topologies (DAB, LLC, PSFB…)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endParaRPr lang="fr-FR" sz="900" dirty="0"/>
          </a:p>
          <a:p>
            <a:pPr lvl="1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fr-FR" dirty="0">
                <a:sym typeface="Wingdings" panose="05000000000000000000" pitchFamily="2" charset="2"/>
              </a:rPr>
              <a:t>Design IMC for SMPS </a:t>
            </a:r>
            <a:r>
              <a:rPr lang="fr-FR" dirty="0" err="1">
                <a:sym typeface="Wingdings" panose="05000000000000000000" pitchFamily="2" charset="2"/>
              </a:rPr>
              <a:t>from</a:t>
            </a:r>
            <a:r>
              <a:rPr lang="fr-FR" dirty="0">
                <a:sym typeface="Wingdings" panose="05000000000000000000" pitchFamily="2" charset="2"/>
              </a:rPr>
              <a:t> 100W up to 500 kW + Few nH to </a:t>
            </a:r>
            <a:r>
              <a:rPr lang="fr-FR" dirty="0" err="1">
                <a:sym typeface="Wingdings" panose="05000000000000000000" pitchFamily="2" charset="2"/>
              </a:rPr>
              <a:t>several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hundreds</a:t>
            </a:r>
            <a:r>
              <a:rPr lang="fr-FR" dirty="0">
                <a:sym typeface="Wingdings" panose="05000000000000000000" pitchFamily="2" charset="2"/>
              </a:rPr>
              <a:t> of µH / Few kHz up to 500 kHz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endParaRPr lang="fr-FR" sz="900" dirty="0">
              <a:sym typeface="Wingdings" panose="05000000000000000000" pitchFamily="2" charset="2"/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fr-FR" dirty="0" err="1">
                <a:sym typeface="Wingdings" panose="05000000000000000000" pitchFamily="2" charset="2"/>
              </a:rPr>
              <a:t>Achieve</a:t>
            </a:r>
            <a:r>
              <a:rPr lang="fr-FR" dirty="0">
                <a:sym typeface="Wingdings" panose="05000000000000000000" pitchFamily="2" charset="2"/>
              </a:rPr>
              <a:t> high </a:t>
            </a:r>
            <a:r>
              <a:rPr lang="fr-FR" dirty="0" err="1">
                <a:sym typeface="Wingdings" panose="05000000000000000000" pitchFamily="2" charset="2"/>
              </a:rPr>
              <a:t>efficiency</a:t>
            </a:r>
            <a:r>
              <a:rPr lang="fr-FR" dirty="0">
                <a:sym typeface="Wingdings" panose="05000000000000000000" pitchFamily="2" charset="2"/>
              </a:rPr>
              <a:t> &amp; power </a:t>
            </a:r>
            <a:r>
              <a:rPr lang="fr-FR" dirty="0" err="1">
                <a:sym typeface="Wingdings" panose="05000000000000000000" pitchFamily="2" charset="2"/>
              </a:rPr>
              <a:t>density</a:t>
            </a:r>
            <a:r>
              <a:rPr lang="fr-FR" dirty="0">
                <a:sym typeface="Wingdings" panose="05000000000000000000" pitchFamily="2" charset="2"/>
              </a:rPr>
              <a:t> IMC &gt; 30 W/cm3</a:t>
            </a:r>
          </a:p>
          <a:p>
            <a:pPr lvl="8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endParaRPr lang="fr-FR" sz="1050" b="1" dirty="0"/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fr-FR" b="1" dirty="0"/>
              <a:t> Perspectives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fr-FR" b="1" dirty="0"/>
          </a:p>
          <a:p>
            <a:pPr lvl="1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Development of coreless IMCs for frequencies between 500kHz and 1MHz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000" dirty="0"/>
          </a:p>
          <a:p>
            <a:pPr lvl="1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Control and use of parasitic capacitances for resonant power converters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endParaRPr lang="fr-FR" sz="1000" dirty="0"/>
          </a:p>
          <a:p>
            <a:pPr lvl="1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dirty="0"/>
              <a:t>IMC </a:t>
            </a:r>
            <a:r>
              <a:rPr lang="fr-FR" dirty="0" err="1"/>
              <a:t>including</a:t>
            </a:r>
            <a:r>
              <a:rPr lang="fr-FR" dirty="0"/>
              <a:t> ZVS </a:t>
            </a:r>
            <a:r>
              <a:rPr lang="fr-FR" dirty="0" err="1"/>
              <a:t>inductor</a:t>
            </a:r>
            <a:r>
              <a:rPr lang="fr-FR" dirty="0"/>
              <a:t> and Output </a:t>
            </a:r>
            <a:r>
              <a:rPr lang="fr-FR" dirty="0" err="1"/>
              <a:t>filtering</a:t>
            </a:r>
            <a:r>
              <a:rPr lang="fr-FR" dirty="0"/>
              <a:t> </a:t>
            </a:r>
            <a:r>
              <a:rPr lang="fr-FR" dirty="0" err="1"/>
              <a:t>inductor</a:t>
            </a:r>
            <a:endParaRPr lang="fr-FR" dirty="0"/>
          </a:p>
        </p:txBody>
      </p:sp>
      <p:pic>
        <p:nvPicPr>
          <p:cNvPr id="2" name="Google Shape;308;g1f55c5682fc_0_0">
            <a:extLst>
              <a:ext uri="{FF2B5EF4-FFF2-40B4-BE49-F238E27FC236}">
                <a16:creationId xmlns:a16="http://schemas.microsoft.com/office/drawing/2014/main" id="{889EBC95-AED1-6D26-114F-2F3957495C9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95394" y="939039"/>
            <a:ext cx="2945073" cy="28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781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680366" y="983440"/>
            <a:ext cx="4572000" cy="632906"/>
          </a:xfrm>
        </p:spPr>
        <p:txBody>
          <a:bodyPr/>
          <a:lstStyle/>
          <a:p>
            <a:pPr algn="ctr"/>
            <a:r>
              <a:rPr lang="fr-FR" dirty="0" err="1">
                <a:latin typeface="Aharoni" panose="02010803020104030203" pitchFamily="2" charset="-79"/>
                <a:cs typeface="Aharoni" panose="02010803020104030203" pitchFamily="2" charset="-79"/>
              </a:rPr>
              <a:t>Thank</a:t>
            </a: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 You</a:t>
            </a:r>
          </a:p>
        </p:txBody>
      </p:sp>
      <p:sp>
        <p:nvSpPr>
          <p:cNvPr id="3" name="Espace réservé du texte 7"/>
          <p:cNvSpPr txBox="1">
            <a:spLocks/>
          </p:cNvSpPr>
          <p:nvPr/>
        </p:nvSpPr>
        <p:spPr>
          <a:xfrm>
            <a:off x="501857" y="4515366"/>
            <a:ext cx="3085106" cy="137442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kern="1200" baseline="0">
                <a:solidFill>
                  <a:schemeClr val="tx1"/>
                </a:solidFill>
                <a:latin typeface="FrankRuehl" panose="020E0503060101010101" pitchFamily="34" charset="-79"/>
                <a:ea typeface="+mn-ea"/>
                <a:cs typeface="FrankRuehl" panose="020E0503060101010101" pitchFamily="34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altLang="x-none" sz="1800" b="1" dirty="0">
                <a:solidFill>
                  <a:prstClr val="black"/>
                </a:solidFill>
                <a:latin typeface="+mn-lt"/>
                <a:ea typeface="MS PGothic" panose="020B0600070205080204" pitchFamily="34" charset="-128"/>
                <a:cs typeface="+mn-cs"/>
              </a:rPr>
              <a:t>Benoit KRAFFT</a:t>
            </a:r>
          </a:p>
          <a:p>
            <a:pPr algn="ctr">
              <a:defRPr/>
            </a:pPr>
            <a:r>
              <a:rPr lang="fr-FR" altLang="x-none" b="1" dirty="0" err="1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Technical</a:t>
            </a:r>
            <a:r>
              <a:rPr lang="fr-FR" altLang="x-none" b="1" dirty="0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 Manager</a:t>
            </a:r>
            <a:r>
              <a:rPr lang="fr-FR" altLang="x-none" sz="1100" b="1" dirty="0">
                <a:solidFill>
                  <a:srgbClr val="8A939D"/>
                </a:solidFill>
                <a:ea typeface="MS PGothic" panose="020B0600070205080204" pitchFamily="34" charset="-128"/>
              </a:rPr>
              <a:t> • </a:t>
            </a:r>
            <a:r>
              <a:rPr lang="fr-FR" altLang="x-none" b="1" dirty="0" err="1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Exxelia</a:t>
            </a:r>
            <a:r>
              <a:rPr lang="fr-FR" altLang="x-none" b="1" dirty="0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 </a:t>
            </a:r>
            <a:r>
              <a:rPr lang="fr-FR" altLang="x-none" b="1" dirty="0" err="1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Magnetics</a:t>
            </a:r>
            <a:endParaRPr lang="fr-FR" altLang="x-none" b="1" dirty="0">
              <a:solidFill>
                <a:srgbClr val="8A939D"/>
              </a:solidFill>
              <a:latin typeface="+mn-lt"/>
              <a:ea typeface="MS PGothic" panose="020B0600070205080204" pitchFamily="34" charset="-128"/>
              <a:cs typeface="+mn-cs"/>
            </a:endParaRPr>
          </a:p>
          <a:p>
            <a:pPr algn="ctr">
              <a:lnSpc>
                <a:spcPct val="150000"/>
              </a:lnSpc>
              <a:defRPr/>
            </a:pPr>
            <a:r>
              <a:rPr lang="fr-FR" altLang="x-none" dirty="0">
                <a:solidFill>
                  <a:prstClr val="black"/>
                </a:solidFill>
                <a:latin typeface="+mn-lt"/>
                <a:ea typeface="MS PGothic" panose="020B0600070205080204" pitchFamily="34" charset="-128"/>
                <a:cs typeface="+mn-cs"/>
              </a:rPr>
              <a:t>Phone: +33 (0)3 82 59 17 32</a:t>
            </a:r>
          </a:p>
          <a:p>
            <a:pPr algn="ctr">
              <a:defRPr/>
            </a:pPr>
            <a:r>
              <a:rPr lang="fr-FR" altLang="x-none" dirty="0" err="1">
                <a:solidFill>
                  <a:prstClr val="black"/>
                </a:solidFill>
                <a:latin typeface="+mn-lt"/>
                <a:ea typeface="MS PGothic" panose="020B0600070205080204" pitchFamily="34" charset="-128"/>
                <a:cs typeface="+mn-cs"/>
              </a:rPr>
              <a:t>Cell</a:t>
            </a:r>
            <a:r>
              <a:rPr lang="fr-FR" altLang="x-none" dirty="0">
                <a:solidFill>
                  <a:prstClr val="black"/>
                </a:solidFill>
                <a:latin typeface="+mn-lt"/>
                <a:ea typeface="MS PGothic" panose="020B0600070205080204" pitchFamily="34" charset="-128"/>
                <a:cs typeface="+mn-cs"/>
              </a:rPr>
              <a:t>: +33 (0)6 35 22 53 79</a:t>
            </a:r>
          </a:p>
        </p:txBody>
      </p:sp>
      <p:sp>
        <p:nvSpPr>
          <p:cNvPr id="4" name="Espace réservé du texte 7"/>
          <p:cNvSpPr txBox="1">
            <a:spLocks/>
          </p:cNvSpPr>
          <p:nvPr/>
        </p:nvSpPr>
        <p:spPr>
          <a:xfrm>
            <a:off x="4250751" y="4500140"/>
            <a:ext cx="3847106" cy="137442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kern="1200" baseline="0">
                <a:solidFill>
                  <a:schemeClr val="tx1"/>
                </a:solidFill>
                <a:latin typeface="FrankRuehl" panose="020E0503060101010101" pitchFamily="34" charset="-79"/>
                <a:ea typeface="+mn-ea"/>
                <a:cs typeface="FrankRuehl" panose="020E0503060101010101" pitchFamily="34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altLang="x-none" sz="1800" b="1" dirty="0">
                <a:solidFill>
                  <a:prstClr val="black"/>
                </a:solidFill>
                <a:latin typeface="+mn-lt"/>
                <a:ea typeface="MS PGothic" panose="020B0600070205080204" pitchFamily="34" charset="-128"/>
                <a:cs typeface="+mn-cs"/>
              </a:rPr>
              <a:t>Bruno COGITORE</a:t>
            </a:r>
            <a:endParaRPr lang="fr-FR" altLang="x-none" dirty="0">
              <a:solidFill>
                <a:prstClr val="black"/>
              </a:solidFill>
              <a:latin typeface="+mn-lt"/>
              <a:ea typeface="MS PGothic" panose="020B0600070205080204" pitchFamily="34" charset="-128"/>
              <a:cs typeface="+mn-cs"/>
            </a:endParaRPr>
          </a:p>
          <a:p>
            <a:pPr algn="ctr">
              <a:defRPr/>
            </a:pPr>
            <a:r>
              <a:rPr lang="fr-FR" altLang="x-none" b="1" dirty="0" err="1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Magnetic</a:t>
            </a:r>
            <a:r>
              <a:rPr lang="fr-FR" altLang="x-none" b="1" dirty="0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 Expert / Innovation • </a:t>
            </a:r>
            <a:r>
              <a:rPr lang="fr-FR" altLang="x-none" b="1" dirty="0" err="1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Exxelia</a:t>
            </a:r>
            <a:r>
              <a:rPr lang="fr-FR" altLang="x-none" b="1" dirty="0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 </a:t>
            </a:r>
            <a:r>
              <a:rPr lang="fr-FR" altLang="x-none" b="1" dirty="0" err="1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Magnetics</a:t>
            </a:r>
            <a:r>
              <a:rPr lang="fr-FR" altLang="x-none" b="1" dirty="0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 </a:t>
            </a:r>
          </a:p>
          <a:p>
            <a:pPr algn="ctr">
              <a:lnSpc>
                <a:spcPct val="150000"/>
              </a:lnSpc>
              <a:defRPr/>
            </a:pPr>
            <a:r>
              <a:rPr lang="fr-FR" altLang="x-none" dirty="0">
                <a:solidFill>
                  <a:prstClr val="black"/>
                </a:solidFill>
                <a:latin typeface="+mn-lt"/>
                <a:ea typeface="MS PGothic" panose="020B0600070205080204" pitchFamily="34" charset="-128"/>
                <a:cs typeface="+mn-cs"/>
              </a:rPr>
              <a:t>Phone: +33 (0)4 51 62 13 99 </a:t>
            </a:r>
          </a:p>
          <a:p>
            <a:pPr algn="ctr">
              <a:defRPr/>
            </a:pPr>
            <a:r>
              <a:rPr lang="fr-FR" altLang="x-none" dirty="0" err="1">
                <a:solidFill>
                  <a:prstClr val="black"/>
                </a:solidFill>
                <a:latin typeface="+mn-lt"/>
                <a:ea typeface="MS PGothic" panose="020B0600070205080204" pitchFamily="34" charset="-128"/>
                <a:cs typeface="+mn-cs"/>
              </a:rPr>
              <a:t>Cell</a:t>
            </a:r>
            <a:r>
              <a:rPr lang="fr-FR" altLang="x-none" dirty="0">
                <a:solidFill>
                  <a:prstClr val="black"/>
                </a:solidFill>
                <a:latin typeface="+mn-lt"/>
                <a:ea typeface="MS PGothic" panose="020B0600070205080204" pitchFamily="34" charset="-128"/>
                <a:cs typeface="+mn-cs"/>
              </a:rPr>
              <a:t>: +33 (0)6 99 36 16 47</a:t>
            </a:r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B12B99BB-75C8-B410-6677-4C08B2082E8F}"/>
              </a:ext>
            </a:extLst>
          </p:cNvPr>
          <p:cNvSpPr txBox="1">
            <a:spLocks/>
          </p:cNvSpPr>
          <p:nvPr/>
        </p:nvSpPr>
        <p:spPr>
          <a:xfrm>
            <a:off x="7843037" y="4497949"/>
            <a:ext cx="3847106" cy="137442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kern="1200" baseline="0">
                <a:solidFill>
                  <a:schemeClr val="tx1"/>
                </a:solidFill>
                <a:latin typeface="FrankRuehl" panose="020E0503060101010101" pitchFamily="34" charset="-79"/>
                <a:ea typeface="+mn-ea"/>
                <a:cs typeface="FrankRuehl" panose="020E0503060101010101" pitchFamily="34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altLang="x-none" sz="1800" b="1" dirty="0" err="1">
                <a:solidFill>
                  <a:prstClr val="black"/>
                </a:solidFill>
                <a:latin typeface="+mn-lt"/>
                <a:ea typeface="MS PGothic" panose="020B0600070205080204" pitchFamily="34" charset="-128"/>
                <a:cs typeface="+mn-cs"/>
              </a:rPr>
              <a:t>Kokouvi</a:t>
            </a:r>
            <a:r>
              <a:rPr lang="fr-FR" altLang="x-none" sz="1800" b="1" dirty="0">
                <a:solidFill>
                  <a:prstClr val="black"/>
                </a:solidFill>
                <a:latin typeface="+mn-lt"/>
                <a:ea typeface="MS PGothic" panose="020B0600070205080204" pitchFamily="34" charset="-128"/>
                <a:cs typeface="+mn-cs"/>
              </a:rPr>
              <a:t> ETSE</a:t>
            </a:r>
            <a:endParaRPr lang="fr-FR" altLang="x-none" dirty="0">
              <a:solidFill>
                <a:prstClr val="black"/>
              </a:solidFill>
              <a:latin typeface="+mn-lt"/>
              <a:ea typeface="MS PGothic" panose="020B0600070205080204" pitchFamily="34" charset="-128"/>
              <a:cs typeface="+mn-cs"/>
            </a:endParaRPr>
          </a:p>
          <a:p>
            <a:pPr algn="ctr">
              <a:defRPr/>
            </a:pPr>
            <a:r>
              <a:rPr lang="fr-FR" altLang="x-none" b="1" dirty="0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R&amp;D </a:t>
            </a:r>
            <a:r>
              <a:rPr lang="fr-FR" altLang="x-none" b="1" dirty="0" err="1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Engineer</a:t>
            </a:r>
            <a:r>
              <a:rPr lang="fr-FR" altLang="x-none" b="1" dirty="0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• </a:t>
            </a:r>
            <a:r>
              <a:rPr lang="fr-FR" altLang="x-none" b="1" dirty="0" err="1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Exxelia</a:t>
            </a:r>
            <a:r>
              <a:rPr lang="fr-FR" altLang="x-none" b="1" dirty="0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 </a:t>
            </a:r>
            <a:r>
              <a:rPr lang="fr-FR" altLang="x-none" b="1" dirty="0" err="1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Magnetics</a:t>
            </a:r>
            <a:r>
              <a:rPr lang="fr-FR" altLang="x-none" b="1" dirty="0">
                <a:solidFill>
                  <a:srgbClr val="8A939D"/>
                </a:solidFill>
                <a:latin typeface="+mn-lt"/>
                <a:ea typeface="MS PGothic" panose="020B0600070205080204" pitchFamily="34" charset="-128"/>
                <a:cs typeface="+mn-cs"/>
              </a:rPr>
              <a:t> </a:t>
            </a:r>
          </a:p>
          <a:p>
            <a:pPr algn="ctr">
              <a:lnSpc>
                <a:spcPct val="150000"/>
              </a:lnSpc>
              <a:defRPr/>
            </a:pPr>
            <a:r>
              <a:rPr lang="fr-FR" altLang="x-none" dirty="0">
                <a:solidFill>
                  <a:prstClr val="black"/>
                </a:solidFill>
                <a:latin typeface="+mn-lt"/>
                <a:ea typeface="MS PGothic" panose="020B0600070205080204" pitchFamily="34" charset="-128"/>
                <a:cs typeface="+mn-cs"/>
              </a:rPr>
              <a:t>Kokouvi.etse@exxelia.com</a:t>
            </a:r>
          </a:p>
        </p:txBody>
      </p:sp>
    </p:spTree>
    <p:extLst>
      <p:ext uri="{BB962C8B-B14F-4D97-AF65-F5344CB8AC3E}">
        <p14:creationId xmlns:p14="http://schemas.microsoft.com/office/powerpoint/2010/main" val="272943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Exxelia">
  <a:themeElements>
    <a:clrScheme name="Exxelia">
      <a:dk1>
        <a:srgbClr val="333333"/>
      </a:dk1>
      <a:lt1>
        <a:srgbClr val="FFFFFF"/>
      </a:lt1>
      <a:dk2>
        <a:srgbClr val="012236"/>
      </a:dk2>
      <a:lt2>
        <a:srgbClr val="E2E3E5"/>
      </a:lt2>
      <a:accent1>
        <a:srgbClr val="00A160"/>
      </a:accent1>
      <a:accent2>
        <a:srgbClr val="007847"/>
      </a:accent2>
      <a:accent3>
        <a:srgbClr val="91ACBC"/>
      </a:accent3>
      <a:accent4>
        <a:srgbClr val="365160"/>
      </a:accent4>
      <a:accent5>
        <a:srgbClr val="808080"/>
      </a:accent5>
      <a:accent6>
        <a:srgbClr val="FFC000"/>
      </a:accent6>
      <a:hlink>
        <a:srgbClr val="00A160"/>
      </a:hlink>
      <a:folHlink>
        <a:srgbClr val="365160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Exxelia">
  <a:themeElements>
    <a:clrScheme name="Exxelia">
      <a:dk1>
        <a:srgbClr val="333333"/>
      </a:dk1>
      <a:lt1>
        <a:srgbClr val="FFFFFF"/>
      </a:lt1>
      <a:dk2>
        <a:srgbClr val="012236"/>
      </a:dk2>
      <a:lt2>
        <a:srgbClr val="E2E3E5"/>
      </a:lt2>
      <a:accent1>
        <a:srgbClr val="00A160"/>
      </a:accent1>
      <a:accent2>
        <a:srgbClr val="007847"/>
      </a:accent2>
      <a:accent3>
        <a:srgbClr val="91ACBC"/>
      </a:accent3>
      <a:accent4>
        <a:srgbClr val="365160"/>
      </a:accent4>
      <a:accent5>
        <a:srgbClr val="808080"/>
      </a:accent5>
      <a:accent6>
        <a:srgbClr val="FFC000"/>
      </a:accent6>
      <a:hlink>
        <a:srgbClr val="00A160"/>
      </a:hlink>
      <a:folHlink>
        <a:srgbClr val="36516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7264375570BA4FBCBDADFAC2E5F86E" ma:contentTypeVersion="15" ma:contentTypeDescription="Create a new document." ma:contentTypeScope="" ma:versionID="eaed55dee9fc150cf72bc02fbaf959a3">
  <xsd:schema xmlns:xsd="http://www.w3.org/2001/XMLSchema" xmlns:xs="http://www.w3.org/2001/XMLSchema" xmlns:p="http://schemas.microsoft.com/office/2006/metadata/properties" xmlns:ns1="http://schemas.microsoft.com/sharepoint/v3" xmlns:ns2="8e67479b-ecda-47d0-818b-f7949f60679b" xmlns:ns3="20942923-55d2-49c8-b9c0-81829f89baaf" targetNamespace="http://schemas.microsoft.com/office/2006/metadata/properties" ma:root="true" ma:fieldsID="11d824407df04923b5c0ed2772f3c817" ns1:_="" ns2:_="" ns3:_="">
    <xsd:import namespace="http://schemas.microsoft.com/sharepoint/v3"/>
    <xsd:import namespace="8e67479b-ecda-47d0-818b-f7949f60679b"/>
    <xsd:import namespace="20942923-55d2-49c8-b9c0-81829f89ba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67479b-ecda-47d0-818b-f7949f6067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688d343-e684-46db-b94f-a4cae8ed19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942923-55d2-49c8-b9c0-81829f89baa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289861a-0e22-48e1-9f14-1e930b706a5b}" ma:internalName="TaxCatchAll" ma:showField="CatchAllData" ma:web="20942923-55d2-49c8-b9c0-81829f89ba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20942923-55d2-49c8-b9c0-81829f89baaf" xsi:nil="true"/>
    <lcf76f155ced4ddcb4097134ff3c332f xmlns="8e67479b-ecda-47d0-818b-f7949f60679b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2EF4861-65D9-488E-810A-5E3EE1DF3AF0}"/>
</file>

<file path=customXml/itemProps2.xml><?xml version="1.0" encoding="utf-8"?>
<ds:datastoreItem xmlns:ds="http://schemas.openxmlformats.org/officeDocument/2006/customXml" ds:itemID="{CDEE49B1-9D6F-4335-936C-08EFD6016B38}"/>
</file>

<file path=customXml/itemProps3.xml><?xml version="1.0" encoding="utf-8"?>
<ds:datastoreItem xmlns:ds="http://schemas.openxmlformats.org/officeDocument/2006/customXml" ds:itemID="{5CC00CA0-8872-4D35-9579-7528E90404D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20002</TotalTime>
  <Words>1167</Words>
  <Application>Microsoft Office PowerPoint</Application>
  <PresentationFormat>Grand écran</PresentationFormat>
  <Paragraphs>235</Paragraphs>
  <Slides>12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12</vt:i4>
      </vt:variant>
    </vt:vector>
  </HeadingPairs>
  <TitlesOfParts>
    <vt:vector size="25" baseType="lpstr">
      <vt:lpstr>MS PGothic</vt:lpstr>
      <vt:lpstr>Aharoni</vt:lpstr>
      <vt:lpstr>Arial</vt:lpstr>
      <vt:lpstr>Calibri</vt:lpstr>
      <vt:lpstr>Calibri Light</vt:lpstr>
      <vt:lpstr>Cambria Math</vt:lpstr>
      <vt:lpstr>Century Gothic</vt:lpstr>
      <vt:lpstr>Courier New</vt:lpstr>
      <vt:lpstr>Open Sans</vt:lpstr>
      <vt:lpstr>Wingdings</vt:lpstr>
      <vt:lpstr>Thème Exxelia</vt:lpstr>
      <vt:lpstr>1_Thème Exxelia</vt:lpstr>
      <vt:lpstr>Thème Office</vt:lpstr>
      <vt:lpstr>Présentation PowerPoint</vt:lpstr>
      <vt:lpstr>Outline</vt:lpstr>
      <vt:lpstr>POWER ELECTRONICS TRENDS</vt:lpstr>
      <vt:lpstr>Présentation PowerPoint</vt:lpstr>
      <vt:lpstr>Présentation PowerPoint</vt:lpstr>
      <vt:lpstr>IMC for High Frequency SMPS: Core Design &amp; Loss Profiles</vt:lpstr>
      <vt:lpstr>Présentation PowerPoint</vt:lpstr>
      <vt:lpstr>CONCEPT VALIDATION : Integrated Vs Discrete Magnetics</vt:lpstr>
      <vt:lpstr>FOUR-YEAR DEVELOPMENT PROGRESS    </vt:lpstr>
      <vt:lpstr>Présentation PowerPoint</vt:lpstr>
      <vt:lpstr>CONCLUSION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Denis Maurice</dc:creator>
  <cp:lastModifiedBy>KOKOUVI ETSE</cp:lastModifiedBy>
  <cp:revision>395</cp:revision>
  <cp:lastPrinted>2017-12-13T09:15:36Z</cp:lastPrinted>
  <dcterms:created xsi:type="dcterms:W3CDTF">2017-10-17T11:32:46Z</dcterms:created>
  <dcterms:modified xsi:type="dcterms:W3CDTF">2026-10-15T11:18:05Z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0x010100267264375570BA4FBCBDADFAC2E5F86E</vt:lpwstr>
  </property>
</Properties>
</file>